
<file path=[Content_Types].xml><?xml version="1.0" encoding="utf-8"?>
<Types xmlns="http://schemas.openxmlformats.org/package/2006/content-types">
  <Default Extension="jpeg" ContentType="image/jpeg"/>
  <Default Extension="mp4" ContentType="vide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3" r:id="rId4"/>
    <p:sldId id="257" r:id="rId5"/>
    <p:sldId id="258" r:id="rId6"/>
    <p:sldId id="266" r:id="rId7"/>
    <p:sldId id="259" r:id="rId8"/>
    <p:sldId id="269" r:id="rId9"/>
    <p:sldId id="260" r:id="rId10"/>
    <p:sldId id="270" r:id="rId11"/>
    <p:sldId id="261" r:id="rId12"/>
    <p:sldId id="271" r:id="rId13"/>
    <p:sldId id="264" r:id="rId14"/>
    <p:sldId id="272" r:id="rId15"/>
    <p:sldId id="275" r:id="rId16"/>
    <p:sldId id="268" r:id="rId17"/>
    <p:sldId id="2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8FF25C-119F-BE03-5DF2-A0A9E3EDFFBD}" v="1188" dt="2024-05-03T12:32:12.569"/>
    <p1510:client id="{44D6FAE8-63C9-D0D6-4C72-3AB734634748}" v="143" dt="2024-05-04T00:41:53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hildren Drawing And Colouring">
            <a:extLst>
              <a:ext uri="{FF2B5EF4-FFF2-40B4-BE49-F238E27FC236}">
                <a16:creationId xmlns:a16="http://schemas.microsoft.com/office/drawing/2014/main" id="{BFC05D45-0885-299D-414C-39EC5C5610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6250" b="6250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3466" y="643467"/>
            <a:ext cx="3555996" cy="3106398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>
                <a:solidFill>
                  <a:srgbClr val="000000"/>
                </a:solidFill>
              </a:rPr>
              <a:t>Interactive Classroom Activities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Karina Jackson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Coordinator of Curriculum &amp; Instruction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BYU English Language Center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Straw Rockets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3335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Follow instructions, problem-solve, trial and error</a:t>
            </a:r>
          </a:p>
          <a:p>
            <a:pPr marL="514350" indent="-514350">
              <a:buAutoNum type="arabicPeriod"/>
            </a:pPr>
            <a:r>
              <a:rPr lang="en-US" dirty="0"/>
              <a:t>Make a rocket that will fly</a:t>
            </a:r>
          </a:p>
          <a:p>
            <a:pPr marL="514350" indent="-514350">
              <a:buAutoNum type="arabicPeriod"/>
            </a:pPr>
            <a:r>
              <a:rPr lang="en-US" b="1" dirty="0"/>
              <a:t>Launch, fins, tip, fold, roll, </a:t>
            </a:r>
            <a:r>
              <a:rPr lang="en-US" b="1" dirty="0" err="1"/>
              <a:t>etc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dirty="0"/>
              <a:t>If ____ then ____</a:t>
            </a:r>
          </a:p>
          <a:p>
            <a:pPr marL="514350" indent="-514350">
              <a:buAutoNum type="arabicPeriod"/>
            </a:pPr>
            <a:r>
              <a:rPr lang="en-US" dirty="0"/>
              <a:t>A rocket that will fly, labeled parts, designed as a team before creating</a:t>
            </a:r>
          </a:p>
        </p:txBody>
      </p:sp>
      <p:pic>
        <p:nvPicPr>
          <p:cNvPr id="7" name="Content Placeholder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B63437C9-ADB0-4DC5-D104-FB52AFB87E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01" r="12672"/>
          <a:stretch/>
        </p:blipFill>
        <p:spPr>
          <a:xfrm>
            <a:off x="7323958" y="2087505"/>
            <a:ext cx="4022876" cy="4002092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4305A2-A673-69E1-BDB5-0B3C4B336ECD}"/>
              </a:ext>
            </a:extLst>
          </p:cNvPr>
          <p:cNvSpPr txBox="1"/>
          <p:nvPr/>
        </p:nvSpPr>
        <p:spPr>
          <a:xfrm>
            <a:off x="8360834" y="-1"/>
            <a:ext cx="3834692" cy="203132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1 piece of paper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A pencil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Tape &amp; Scissors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Example: https</a:t>
            </a:r>
            <a:r>
              <a:rPr lang="en-US" dirty="0">
                <a:ea typeface="+mn-lt"/>
                <a:cs typeface="+mn-lt"/>
              </a:rPr>
              <a:t>://www.jpl.nasa.gov/edu/learn/project/make-a-straw-rocket/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772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C3E0-72D4-17D4-524E-A7B453935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Establish language scripts for the task</a:t>
            </a:r>
          </a:p>
        </p:txBody>
      </p:sp>
      <p:pic>
        <p:nvPicPr>
          <p:cNvPr id="4" name="Content Placeholder 3" descr="A person sitting on a rock with a large rock arch in the background&#10;&#10;Description automatically generated">
            <a:extLst>
              <a:ext uri="{FF2B5EF4-FFF2-40B4-BE49-F238E27FC236}">
                <a16:creationId xmlns:a16="http://schemas.microsoft.com/office/drawing/2014/main" id="{D5A725C1-6FE5-80E9-B07F-114A0E6CC3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5296" y="492573"/>
            <a:ext cx="441059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95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Hiking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679898" cy="43405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Cultural awareness </a:t>
            </a:r>
          </a:p>
          <a:p>
            <a:pPr marL="514350" indent="-514350">
              <a:buAutoNum type="arabicPeriod"/>
            </a:pPr>
            <a:r>
              <a:rPr lang="en-US" dirty="0">
                <a:ea typeface="+mn-lt"/>
                <a:cs typeface="+mn-lt"/>
              </a:rPr>
              <a:t>Hike to the location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Trail, backpack, yield, greet, arch, marker</a:t>
            </a:r>
          </a:p>
          <a:p>
            <a:pPr marL="514350" indent="-514350">
              <a:buAutoNum type="arabicPeriod"/>
            </a:pPr>
            <a:r>
              <a:rPr lang="en-US" b="1" dirty="0"/>
              <a:t>Excuse me. Would you ____ for us? </a:t>
            </a:r>
          </a:p>
          <a:p>
            <a:pPr marL="514350" indent="-514350">
              <a:buAutoNum type="arabicPeriod"/>
            </a:pPr>
            <a:r>
              <a:rPr lang="en-US" dirty="0">
                <a:ea typeface="+mn-lt"/>
                <a:cs typeface="+mn-lt"/>
              </a:rPr>
              <a:t>Arrive at the goal with the group, appropriate interactions with other people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2BE3AA-6453-ABD0-9256-34C2C37780CA}"/>
              </a:ext>
            </a:extLst>
          </p:cNvPr>
          <p:cNvSpPr txBox="1"/>
          <p:nvPr/>
        </p:nvSpPr>
        <p:spPr>
          <a:xfrm>
            <a:off x="9743722" y="-1"/>
            <a:ext cx="2451804" cy="1200329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Somewhere to hike to :) 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Water/Backpacks</a:t>
            </a:r>
          </a:p>
        </p:txBody>
      </p:sp>
      <p:pic>
        <p:nvPicPr>
          <p:cNvPr id="9" name="Content Placeholder 3" descr="A person sitting on a rock with a large rock arch in the background&#10;&#10;Description automatically generated">
            <a:extLst>
              <a:ext uri="{FF2B5EF4-FFF2-40B4-BE49-F238E27FC236}">
                <a16:creationId xmlns:a16="http://schemas.microsoft.com/office/drawing/2014/main" id="{6B5B80C5-E677-4BFA-0BCD-7ECA30E12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6629" y="2503405"/>
            <a:ext cx="2540875" cy="339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17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875C3-9F1E-1B4C-4770-5AD96938A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78" y="741391"/>
            <a:ext cx="4491821" cy="1616203"/>
          </a:xfrm>
        </p:spPr>
        <p:txBody>
          <a:bodyPr anchor="b">
            <a:normAutofit/>
          </a:bodyPr>
          <a:lstStyle/>
          <a:p>
            <a:r>
              <a:rPr lang="en-US" sz="3200">
                <a:ea typeface="+mj-lt"/>
                <a:cs typeface="+mj-lt"/>
              </a:rPr>
              <a:t>Define successful completion</a:t>
            </a:r>
            <a:endParaRPr lang="en-US" sz="320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294EE3-A272-3B98-9E3A-E5716CD37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3" r="7813"/>
          <a:stretch/>
        </p:blipFill>
        <p:spPr>
          <a:xfrm rot="5400000">
            <a:off x="-381000" y="381000"/>
            <a:ext cx="6858000" cy="6096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7FB6615F-D75E-B592-3BEA-C900D1A14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3878" y="2533476"/>
            <a:ext cx="4491820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is the rubric for successful language use?</a:t>
            </a:r>
          </a:p>
          <a:p>
            <a:r>
              <a:rPr lang="en-US" dirty="0"/>
              <a:t>What is the rubric for a successful task?</a:t>
            </a:r>
          </a:p>
          <a:p>
            <a:r>
              <a:rPr lang="en-US" dirty="0"/>
              <a:t>Provide feedback on all parts of the task</a:t>
            </a:r>
          </a:p>
        </p:txBody>
      </p:sp>
    </p:spTree>
    <p:extLst>
      <p:ext uri="{BB962C8B-B14F-4D97-AF65-F5344CB8AC3E}">
        <p14:creationId xmlns:p14="http://schemas.microsoft.com/office/powerpoint/2010/main" val="652757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Line Dancing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679898" cy="434057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Follow instructions, group participation</a:t>
            </a:r>
          </a:p>
          <a:p>
            <a:pPr marL="514350" indent="-514350">
              <a:buAutoNum type="arabicPeriod"/>
            </a:pPr>
            <a:r>
              <a:rPr lang="en-US" dirty="0">
                <a:ea typeface="+mn-lt"/>
                <a:cs typeface="+mn-lt"/>
              </a:rPr>
              <a:t>Dance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Step, cross, go back, clap, spin</a:t>
            </a:r>
          </a:p>
          <a:p>
            <a:pPr marL="514350" indent="-514350">
              <a:buAutoNum type="arabicPeriod"/>
            </a:pPr>
            <a:r>
              <a:rPr lang="en-US" dirty="0"/>
              <a:t>No scripts :) this is about embodied learning of vocabulary and cultural experience</a:t>
            </a:r>
          </a:p>
          <a:p>
            <a:pPr marL="514350" indent="-514350">
              <a:buAutoNum type="arabicPeriod"/>
            </a:pPr>
            <a:r>
              <a:rPr lang="en-US" b="1" dirty="0"/>
              <a:t>Correct steps, listening, following partners</a:t>
            </a:r>
          </a:p>
        </p:txBody>
      </p:sp>
      <p:pic>
        <p:nvPicPr>
          <p:cNvPr id="6" name="Content Placeholder 3" descr="A group of people in a room&#10;&#10;Description automatically generated">
            <a:extLst>
              <a:ext uri="{FF2B5EF4-FFF2-40B4-BE49-F238E27FC236}">
                <a16:creationId xmlns:a16="http://schemas.microsoft.com/office/drawing/2014/main" id="{429E53F0-BED3-8C04-BD7D-5A7DC198EC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3" r="7813"/>
          <a:stretch/>
        </p:blipFill>
        <p:spPr>
          <a:xfrm rot="5400000">
            <a:off x="7644694" y="2303639"/>
            <a:ext cx="3915834" cy="34995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3824AD-A7D0-287F-3496-11CD7860B970}"/>
              </a:ext>
            </a:extLst>
          </p:cNvPr>
          <p:cNvSpPr txBox="1"/>
          <p:nvPr/>
        </p:nvSpPr>
        <p:spPr>
          <a:xfrm>
            <a:off x="9743722" y="-1"/>
            <a:ext cx="2451804" cy="1200329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A YouTube video to teach you first :)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Music</a:t>
            </a:r>
          </a:p>
        </p:txBody>
      </p:sp>
    </p:spTree>
    <p:extLst>
      <p:ext uri="{BB962C8B-B14F-4D97-AF65-F5344CB8AC3E}">
        <p14:creationId xmlns:p14="http://schemas.microsoft.com/office/powerpoint/2010/main" val="285245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Practice: Paper Airplanes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679898" cy="43405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/>
              <a:t>Make decisions as a team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>
                <a:ea typeface="+mn-lt"/>
                <a:cs typeface="+mn-lt"/>
              </a:rPr>
              <a:t>Make a paper airplane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/>
              <a:t>Fold, crease, bend, nose, wings, body</a:t>
            </a:r>
          </a:p>
          <a:p>
            <a:pPr marL="514350" indent="-514350">
              <a:buAutoNum type="arabicPeriod"/>
            </a:pPr>
            <a:r>
              <a:rPr lang="en-US" dirty="0"/>
              <a:t>First, second</a:t>
            </a:r>
            <a:r>
              <a:rPr lang="en-US"/>
              <a:t>, third, next, steps</a:t>
            </a:r>
          </a:p>
          <a:p>
            <a:pPr marL="514350" indent="-514350">
              <a:buAutoNum type="arabicPeriod"/>
            </a:pPr>
            <a:r>
              <a:rPr lang="en-US" b="1" dirty="0"/>
              <a:t>A paper airplane that flies, </a:t>
            </a:r>
            <a:r>
              <a:rPr lang="en-US" b="1"/>
              <a:t>describe the steps, everyone is involved</a:t>
            </a:r>
            <a:endParaRPr lang="en-US" b="1" dirty="0"/>
          </a:p>
        </p:txBody>
      </p:sp>
      <p:pic>
        <p:nvPicPr>
          <p:cNvPr id="6" name="Content Placeholder 3" descr="A group of people in a room&#10;&#10;Description automatically generated">
            <a:extLst>
              <a:ext uri="{FF2B5EF4-FFF2-40B4-BE49-F238E27FC236}">
                <a16:creationId xmlns:a16="http://schemas.microsoft.com/office/drawing/2014/main" id="{429E53F0-BED3-8C04-BD7D-5A7DC198EC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3" r="7813"/>
          <a:stretch/>
        </p:blipFill>
        <p:spPr>
          <a:xfrm rot="5400000">
            <a:off x="7644694" y="2303639"/>
            <a:ext cx="3915834" cy="34995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3824AD-A7D0-287F-3496-11CD7860B970}"/>
              </a:ext>
            </a:extLst>
          </p:cNvPr>
          <p:cNvSpPr txBox="1"/>
          <p:nvPr/>
        </p:nvSpPr>
        <p:spPr>
          <a:xfrm>
            <a:off x="9743722" y="-1"/>
            <a:ext cx="2451804" cy="646331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Paper</a:t>
            </a:r>
          </a:p>
        </p:txBody>
      </p:sp>
    </p:spTree>
    <p:extLst>
      <p:ext uri="{BB962C8B-B14F-4D97-AF65-F5344CB8AC3E}">
        <p14:creationId xmlns:p14="http://schemas.microsoft.com/office/powerpoint/2010/main" val="770422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Yellow paper aeroplane flying the opposite way as many grey paper aeroplanes">
            <a:extLst>
              <a:ext uri="{FF2B5EF4-FFF2-40B4-BE49-F238E27FC236}">
                <a16:creationId xmlns:a16="http://schemas.microsoft.com/office/drawing/2014/main" id="{E0810AE7-A61B-90EB-A8D6-37FDA1F92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15" r="34903" b="-4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6A3E9-FA70-333A-3CAD-4E7DB5BF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r>
              <a:rPr lang="en-US" sz="4000"/>
              <a:t>Brainstorm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A8005-20A9-C8E8-CECF-F114E923E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2352" y="2286000"/>
            <a:ext cx="6524393" cy="45636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4400" dirty="0"/>
              <a:t>What activities could you try?</a:t>
            </a:r>
          </a:p>
          <a:p>
            <a:pPr marL="0" indent="0">
              <a:buNone/>
            </a:pPr>
            <a:endParaRPr lang="en-US" sz="4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4400" dirty="0"/>
              <a:t>Limited resources: paper, tape, scissors, soda bottles, straws</a:t>
            </a:r>
          </a:p>
        </p:txBody>
      </p:sp>
    </p:spTree>
    <p:extLst>
      <p:ext uri="{BB962C8B-B14F-4D97-AF65-F5344CB8AC3E}">
        <p14:creationId xmlns:p14="http://schemas.microsoft.com/office/powerpoint/2010/main" val="480607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F24D38-B79E-44B4-830E-043F45D9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FFF094-A8C8-4198-64CE-DA9B2D3F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07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More Activities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469874-256B-45B3-A79C-7591B4BA1E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8555A-F38C-5E9B-4A13-8C94EE936E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66345"/>
            <a:ext cx="5097780" cy="39106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The tea on slang</a:t>
            </a:r>
          </a:p>
          <a:p>
            <a:r>
              <a:rPr lang="en-US" sz="3200" dirty="0">
                <a:solidFill>
                  <a:srgbClr val="FFFFFF"/>
                </a:solidFill>
              </a:rPr>
              <a:t>Song analysis</a:t>
            </a:r>
          </a:p>
          <a:p>
            <a:r>
              <a:rPr lang="en-US" sz="3200" dirty="0">
                <a:solidFill>
                  <a:srgbClr val="FFFFFF"/>
                </a:solidFill>
              </a:rPr>
              <a:t>Cultural presentations</a:t>
            </a:r>
          </a:p>
          <a:p>
            <a:r>
              <a:rPr lang="en-US" sz="3200" dirty="0">
                <a:solidFill>
                  <a:srgbClr val="FFFFFF"/>
                </a:solidFill>
              </a:rPr>
              <a:t>Product investment pitches</a:t>
            </a:r>
          </a:p>
          <a:p>
            <a:r>
              <a:rPr lang="en-US" sz="3200" dirty="0">
                <a:solidFill>
                  <a:srgbClr val="FFFFFF"/>
                </a:solidFill>
              </a:rPr>
              <a:t>Blind artist</a:t>
            </a:r>
          </a:p>
          <a:p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D9493-8FC0-8B49-4A6F-B84805851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266345"/>
            <a:ext cx="5097780" cy="39106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Aptos"/>
                <a:cs typeface="Arial"/>
              </a:rPr>
              <a:t>Paper airplanes</a:t>
            </a:r>
            <a:endParaRPr lang="en-US" dirty="0"/>
          </a:p>
          <a:p>
            <a:r>
              <a:rPr lang="en-US" sz="3200" dirty="0">
                <a:solidFill>
                  <a:srgbClr val="FFFFFF"/>
                </a:solidFill>
                <a:latin typeface="Aptos"/>
                <a:cs typeface="Arial"/>
              </a:rPr>
              <a:t>Podcasts</a:t>
            </a:r>
          </a:p>
          <a:p>
            <a:r>
              <a:rPr lang="en-US" sz="3200" dirty="0">
                <a:solidFill>
                  <a:srgbClr val="FFFFFF"/>
                </a:solidFill>
                <a:latin typeface="Aptos"/>
                <a:cs typeface="Arial"/>
              </a:rPr>
              <a:t>Poster sessions</a:t>
            </a:r>
          </a:p>
          <a:p>
            <a:r>
              <a:rPr lang="en-US" sz="3200" dirty="0">
                <a:solidFill>
                  <a:srgbClr val="FFFFFF"/>
                </a:solidFill>
                <a:latin typeface="Aptos"/>
                <a:cs typeface="Arial"/>
              </a:rPr>
              <a:t>Multi-media scavenger hunts</a:t>
            </a:r>
          </a:p>
          <a:p>
            <a:r>
              <a:rPr lang="en-US" sz="3200" dirty="0">
                <a:solidFill>
                  <a:srgbClr val="FFFFFF"/>
                </a:solidFill>
                <a:latin typeface="Aptos"/>
                <a:cs typeface="Arial"/>
              </a:rPr>
              <a:t>Skits</a:t>
            </a:r>
          </a:p>
        </p:txBody>
      </p:sp>
    </p:spTree>
    <p:extLst>
      <p:ext uri="{BB962C8B-B14F-4D97-AF65-F5344CB8AC3E}">
        <p14:creationId xmlns:p14="http://schemas.microsoft.com/office/powerpoint/2010/main" val="3995884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60A214-60B8-EDF4-AF84-EFE8AC901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First and Last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25E0E-A24B-961D-1779-4EAD31FF1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9438" y="37159"/>
            <a:ext cx="7412596" cy="68115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3200" dirty="0"/>
              <a:t>Play with the people in your row.</a:t>
            </a:r>
          </a:p>
          <a:p>
            <a:pPr marL="0" indent="0">
              <a:buNone/>
            </a:pPr>
            <a:endParaRPr lang="en-US" sz="32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3200" dirty="0"/>
              <a:t>Partner One: Say a word </a:t>
            </a:r>
          </a:p>
          <a:p>
            <a:pPr lvl="3"/>
            <a:r>
              <a:rPr lang="en-US" sz="3200" dirty="0"/>
              <a:t>Example: Go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3200" dirty="0"/>
              <a:t>Partner Two: Say a word that starts with the last letter </a:t>
            </a:r>
          </a:p>
          <a:p>
            <a:pPr lvl="3"/>
            <a:r>
              <a:rPr lang="en-US" sz="3200" dirty="0"/>
              <a:t>Example: One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3200" dirty="0"/>
              <a:t>Partner Three: Repeat </a:t>
            </a:r>
          </a:p>
          <a:p>
            <a:pPr lvl="3"/>
            <a:r>
              <a:rPr lang="en-US" sz="3200" dirty="0"/>
              <a:t>Example: Elephant 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3200" dirty="0"/>
              <a:t>Partner Four: Repeat </a:t>
            </a:r>
          </a:p>
          <a:p>
            <a:pPr lvl="3"/>
            <a:r>
              <a:rPr lang="en-US" sz="3200" dirty="0"/>
              <a:t>Example: Tough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3200" dirty="0"/>
              <a:t>Partner Five:  Repeat</a:t>
            </a:r>
          </a:p>
          <a:p>
            <a:pPr lvl="3"/>
            <a:r>
              <a:rPr lang="en-US" sz="3200" dirty="0"/>
              <a:t>Example: Full</a:t>
            </a:r>
          </a:p>
        </p:txBody>
      </p:sp>
    </p:spTree>
    <p:extLst>
      <p:ext uri="{BB962C8B-B14F-4D97-AF65-F5344CB8AC3E}">
        <p14:creationId xmlns:p14="http://schemas.microsoft.com/office/powerpoint/2010/main" val="3231727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863707-608E-C9F6-FA32-9DBB40655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is an activity you love to do with your students?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B0E7ED-B076-8A48-7A0C-49A9AAAC9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9943" y="5171093"/>
            <a:ext cx="9078628" cy="8606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Talk with a partner</a:t>
            </a:r>
            <a:endParaRPr lang="en-US" sz="24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649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212E40-461F-6C8C-EF1E-E315B2371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9833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/>
              <a:t>Characteristics of Task-Based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1DE89-E02E-EAAF-F70B-2F425916C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00" y="1405813"/>
            <a:ext cx="6598553" cy="5455154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r>
              <a:rPr lang="en-US" sz="3200" dirty="0">
                <a:ea typeface="+mn-lt"/>
                <a:cs typeface="+mn-lt"/>
              </a:rPr>
              <a:t>Meaning is primary.</a:t>
            </a:r>
            <a:endParaRPr lang="en-US" sz="3200" dirty="0"/>
          </a:p>
          <a:p>
            <a:r>
              <a:rPr lang="en-US" sz="3200" dirty="0">
                <a:ea typeface="+mn-lt"/>
                <a:cs typeface="+mn-lt"/>
              </a:rPr>
              <a:t>Learners are not given other people’s meanings to simply repeat.</a:t>
            </a:r>
            <a:endParaRPr lang="en-US" sz="3200" dirty="0"/>
          </a:p>
          <a:p>
            <a:r>
              <a:rPr lang="en-US" sz="3200" dirty="0">
                <a:ea typeface="+mn-lt"/>
                <a:cs typeface="+mn-lt"/>
              </a:rPr>
              <a:t>There is some sort of relationship to comparable real-world activities.</a:t>
            </a:r>
            <a:endParaRPr lang="en-US" sz="3200" dirty="0"/>
          </a:p>
          <a:p>
            <a:r>
              <a:rPr lang="en-US" sz="3200" dirty="0">
                <a:ea typeface="+mn-lt"/>
                <a:cs typeface="+mn-lt"/>
              </a:rPr>
              <a:t>Task completion has some priority.</a:t>
            </a:r>
            <a:endParaRPr lang="en-US" sz="3200" dirty="0"/>
          </a:p>
          <a:p>
            <a:r>
              <a:rPr lang="en-US" sz="3200" dirty="0">
                <a:ea typeface="+mn-lt"/>
                <a:cs typeface="+mn-lt"/>
              </a:rPr>
              <a:t>The assessment of the task is in terms of outcome.</a:t>
            </a:r>
          </a:p>
          <a:p>
            <a:endParaRPr lang="en-US" sz="3200"/>
          </a:p>
          <a:p>
            <a:pPr>
              <a:buNone/>
            </a:pPr>
            <a:r>
              <a:rPr lang="en-US" sz="3200" dirty="0">
                <a:ea typeface="+mn-lt"/>
                <a:cs typeface="+mn-lt"/>
              </a:rPr>
              <a:t>(Nunan, 2014, p.459)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EDB19101-5634-198C-9E33-BDDBDC6F5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280" r="4938" b="-9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5439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96857-C407-137D-02A0-F635CE03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000">
                <a:ea typeface="+mj-lt"/>
                <a:cs typeface="+mj-lt"/>
              </a:rPr>
              <a:t>Focus on a real-world objective</a:t>
            </a:r>
            <a:endParaRPr lang="en-US" sz="500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BE8D9B-18D8-162C-ED09-D56A8E29F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/>
              <a:t>Negotiating with a team</a:t>
            </a:r>
          </a:p>
          <a:p>
            <a:r>
              <a:rPr lang="en-US" sz="2600"/>
              <a:t>Working with time constraints</a:t>
            </a:r>
            <a:endParaRPr lang="en-US" sz="2600" dirty="0"/>
          </a:p>
          <a:p>
            <a:r>
              <a:rPr lang="en-US" sz="2600"/>
              <a:t>Solving a problem</a:t>
            </a:r>
            <a:endParaRPr lang="en-US" sz="2600" dirty="0"/>
          </a:p>
          <a:p>
            <a:r>
              <a:rPr lang="en-US" sz="2600" dirty="0"/>
              <a:t>Communicating across cultures</a:t>
            </a:r>
          </a:p>
          <a:p>
            <a:r>
              <a:rPr lang="en-US" sz="2600" dirty="0"/>
              <a:t>Creative use of resources</a:t>
            </a:r>
          </a:p>
        </p:txBody>
      </p:sp>
      <p:pic>
        <p:nvPicPr>
          <p:cNvPr id="4" name="Content Placeholder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BDC9795B-3B2E-4409-07BC-9EF02D3C95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77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99674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Spaghetti Towers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33351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b="1" dirty="0"/>
              <a:t>Working with a team, prototyping</a:t>
            </a:r>
          </a:p>
          <a:p>
            <a:pPr marL="514350" indent="-514350">
              <a:buAutoNum type="arabicPeriod"/>
            </a:pPr>
            <a:r>
              <a:rPr lang="en-US" dirty="0"/>
              <a:t>Build a tower from spaghetti and marshmallows that looks like a real famous place</a:t>
            </a:r>
          </a:p>
          <a:p>
            <a:pPr marL="514350" indent="-514350">
              <a:buAutoNum type="arabicPeriod"/>
            </a:pPr>
            <a:r>
              <a:rPr lang="en-US" dirty="0"/>
              <a:t>Base, connect, strengthen, support</a:t>
            </a:r>
          </a:p>
          <a:p>
            <a:pPr marL="514350" indent="-514350">
              <a:buAutoNum type="arabicPeriod"/>
            </a:pPr>
            <a:r>
              <a:rPr lang="en-US" dirty="0"/>
              <a:t>Modals: we should, we could, it might, </a:t>
            </a:r>
            <a:r>
              <a:rPr lang="en-US" dirty="0" err="1"/>
              <a:t>etc</a:t>
            </a:r>
            <a:endParaRPr lang="en-US"/>
          </a:p>
          <a:p>
            <a:pPr marL="514350" indent="-514350">
              <a:buAutoNum type="arabicPeriod"/>
            </a:pPr>
            <a:r>
              <a:rPr lang="en-US" dirty="0"/>
              <a:t>A tower that can stand alone, looks like the photo, all team members participated</a:t>
            </a:r>
          </a:p>
        </p:txBody>
      </p:sp>
      <p:pic>
        <p:nvPicPr>
          <p:cNvPr id="8" name="Content Placeholder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4ABEC8B-7B97-9FCD-F118-8A4FD3B95B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773"/>
          <a:stretch/>
        </p:blipFill>
        <p:spPr>
          <a:xfrm>
            <a:off x="6983186" y="2576062"/>
            <a:ext cx="3555472" cy="354452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13707D-D33F-4000-28BF-246B5E846F9D}"/>
              </a:ext>
            </a:extLst>
          </p:cNvPr>
          <p:cNvSpPr txBox="1"/>
          <p:nvPr/>
        </p:nvSpPr>
        <p:spPr>
          <a:xfrm>
            <a:off x="9743722" y="-1"/>
            <a:ext cx="2451804" cy="1477328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20 spaghetti pieces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20 marshmallows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A picture of the tower</a:t>
            </a:r>
          </a:p>
        </p:txBody>
      </p:sp>
    </p:spTree>
    <p:extLst>
      <p:ext uri="{BB962C8B-B14F-4D97-AF65-F5344CB8AC3E}">
        <p14:creationId xmlns:p14="http://schemas.microsoft.com/office/powerpoint/2010/main" val="112695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person standing in front of a group of people sitting in chairs&#10;&#10;Description automatically generated">
            <a:extLst>
              <a:ext uri="{FF2B5EF4-FFF2-40B4-BE49-F238E27FC236}">
                <a16:creationId xmlns:a16="http://schemas.microsoft.com/office/drawing/2014/main" id="{394908AF-DA20-7AAA-0FAC-7E736AC9C6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882" b="1311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609BA-FD79-3A92-E65A-8B748B234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Create a clear task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41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1DBF-244D-4FCE-BC02-CEAAEE7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Paper Bridges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EAA59-D861-CCE6-FA71-0BA02D4CA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D4B70-8570-FE19-A6BC-AC42BD2CD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33351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Working with a team, limited resources, problem-solving</a:t>
            </a:r>
          </a:p>
          <a:p>
            <a:pPr marL="514350" indent="-514350">
              <a:buAutoNum type="arabicPeriod"/>
            </a:pPr>
            <a:r>
              <a:rPr lang="en-US" b="1" dirty="0"/>
              <a:t>Build a bridge from paper that can support the weights</a:t>
            </a:r>
          </a:p>
          <a:p>
            <a:pPr marL="514350" indent="-514350">
              <a:buAutoNum type="arabicPeriod"/>
            </a:pPr>
            <a:r>
              <a:rPr lang="en-US" dirty="0"/>
              <a:t>Legs, top, width, height, length</a:t>
            </a:r>
          </a:p>
          <a:p>
            <a:pPr marL="514350" indent="-514350">
              <a:buAutoNum type="arabicPeriod"/>
            </a:pPr>
            <a:r>
              <a:rPr lang="en-US" dirty="0"/>
              <a:t>We need (noun) and We need to (verb)</a:t>
            </a:r>
          </a:p>
          <a:p>
            <a:pPr marL="514350" indent="-514350">
              <a:buAutoNum type="arabicPeriod"/>
            </a:pPr>
            <a:r>
              <a:rPr lang="en-US" dirty="0"/>
              <a:t>A bridge the correct height, length, and width, can support some weight. Listened to instructions.</a:t>
            </a:r>
          </a:p>
        </p:txBody>
      </p:sp>
      <p:pic>
        <p:nvPicPr>
          <p:cNvPr id="6" name="Content Placeholder 3" descr="A person standing in front of a group of people sitting in chairs&#10;&#10;Description automatically generated">
            <a:extLst>
              <a:ext uri="{FF2B5EF4-FFF2-40B4-BE49-F238E27FC236}">
                <a16:creationId xmlns:a16="http://schemas.microsoft.com/office/drawing/2014/main" id="{98953C38-7AF2-96C3-36BE-5F7511003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82" b="13118"/>
          <a:stretch/>
        </p:blipFill>
        <p:spPr>
          <a:xfrm>
            <a:off x="7203801" y="2113119"/>
            <a:ext cx="4700048" cy="26253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CED2AA-5AAB-D86B-E50F-4CD6294777B5}"/>
              </a:ext>
            </a:extLst>
          </p:cNvPr>
          <p:cNvSpPr txBox="1"/>
          <p:nvPr/>
        </p:nvSpPr>
        <p:spPr>
          <a:xfrm>
            <a:off x="9743722" y="-1"/>
            <a:ext cx="2451804" cy="1200329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Materials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2 pieces of paper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Tape 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Weights</a:t>
            </a:r>
          </a:p>
        </p:txBody>
      </p:sp>
    </p:spTree>
    <p:extLst>
      <p:ext uri="{BB962C8B-B14F-4D97-AF65-F5344CB8AC3E}">
        <p14:creationId xmlns:p14="http://schemas.microsoft.com/office/powerpoint/2010/main" val="1265900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8875C3-9F1E-1B4C-4770-5AD96938A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Identify vocabulary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B6615F-D75E-B592-3BEA-C900D1A14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66937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Rockets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Launch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Fins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Tip/nose 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Fold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Roll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Attach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Blow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Aim</a:t>
            </a:r>
          </a:p>
        </p:txBody>
      </p:sp>
      <p:pic>
        <p:nvPicPr>
          <p:cNvPr id="4" name="Content Placeholder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36294EE3-A272-3B98-9E3A-E5716CD37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01" r="1267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33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Interactive Classroom Activities</vt:lpstr>
      <vt:lpstr>First and Last</vt:lpstr>
      <vt:lpstr>What is an activity you love to do with your students?</vt:lpstr>
      <vt:lpstr>Characteristics of Task-Based Learning</vt:lpstr>
      <vt:lpstr>Focus on a real-world objective</vt:lpstr>
      <vt:lpstr>Example: Spaghetti Towers</vt:lpstr>
      <vt:lpstr>Create a clear task</vt:lpstr>
      <vt:lpstr>Example: Paper Bridges</vt:lpstr>
      <vt:lpstr>Identify vocabulary</vt:lpstr>
      <vt:lpstr>Example: Straw Rockets</vt:lpstr>
      <vt:lpstr>Establish language scripts for the task</vt:lpstr>
      <vt:lpstr>Example: Hiking</vt:lpstr>
      <vt:lpstr>Define successful completion</vt:lpstr>
      <vt:lpstr>Example: Line Dancing</vt:lpstr>
      <vt:lpstr>Practice: Paper Airplanes</vt:lpstr>
      <vt:lpstr>Brainstorm</vt:lpstr>
      <vt:lpstr>More 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408</cp:revision>
  <dcterms:created xsi:type="dcterms:W3CDTF">2024-04-22T21:47:35Z</dcterms:created>
  <dcterms:modified xsi:type="dcterms:W3CDTF">2024-05-25T13:29:42Z</dcterms:modified>
</cp:coreProperties>
</file>