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54A740-C359-C9B6-E472-ABDC125DBECF}" v="1" dt="2024-05-05T00:17:40.505"/>
    <p1510:client id="{586EA4F3-D446-F586-1924-1E343F8E15C1}" v="969" dt="2024-05-03T14:02:42.4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CC7D13-0039-4AC3-9850-E74333AEEBD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6F3E7B-EBD4-4BCA-B9F2-B62F977DF9D0}">
      <dgm:prSet/>
      <dgm:spPr/>
      <dgm:t>
        <a:bodyPr/>
        <a:lstStyle/>
        <a:p>
          <a:r>
            <a:rPr lang="en-US"/>
            <a:t>How many of you like English grammar?</a:t>
          </a:r>
        </a:p>
      </dgm:t>
    </dgm:pt>
    <dgm:pt modelId="{FC2674B6-9C36-47DF-8858-464B734C7A33}" type="parTrans" cxnId="{A4A58AD0-A38A-4C38-836A-D30D09E10860}">
      <dgm:prSet/>
      <dgm:spPr/>
      <dgm:t>
        <a:bodyPr/>
        <a:lstStyle/>
        <a:p>
          <a:endParaRPr lang="en-US"/>
        </a:p>
      </dgm:t>
    </dgm:pt>
    <dgm:pt modelId="{8F7B2A52-EFC7-4D9D-BF09-E10E3CE5FA87}" type="sibTrans" cxnId="{A4A58AD0-A38A-4C38-836A-D30D09E10860}">
      <dgm:prSet/>
      <dgm:spPr/>
      <dgm:t>
        <a:bodyPr/>
        <a:lstStyle/>
        <a:p>
          <a:endParaRPr lang="en-US"/>
        </a:p>
      </dgm:t>
    </dgm:pt>
    <dgm:pt modelId="{1D33542B-2D30-4A46-A3C3-26E5A9AC6F81}">
      <dgm:prSet/>
      <dgm:spPr/>
      <dgm:t>
        <a:bodyPr/>
        <a:lstStyle/>
        <a:p>
          <a:r>
            <a:rPr lang="en-US"/>
            <a:t>How many of you like </a:t>
          </a:r>
          <a:r>
            <a:rPr lang="en-US" b="1"/>
            <a:t>teaching</a:t>
          </a:r>
          <a:r>
            <a:rPr lang="en-US"/>
            <a:t> English grammar?</a:t>
          </a:r>
        </a:p>
      </dgm:t>
    </dgm:pt>
    <dgm:pt modelId="{12FD9E1F-EBAD-45BC-AF21-75A9A5EA311C}" type="parTrans" cxnId="{BB7A3C23-5620-47B8-92F6-27A483EECA54}">
      <dgm:prSet/>
      <dgm:spPr/>
      <dgm:t>
        <a:bodyPr/>
        <a:lstStyle/>
        <a:p>
          <a:endParaRPr lang="en-US"/>
        </a:p>
      </dgm:t>
    </dgm:pt>
    <dgm:pt modelId="{3DC9D926-1D14-4A5F-ABAE-B2270CACAA24}" type="sibTrans" cxnId="{BB7A3C23-5620-47B8-92F6-27A483EECA54}">
      <dgm:prSet/>
      <dgm:spPr/>
      <dgm:t>
        <a:bodyPr/>
        <a:lstStyle/>
        <a:p>
          <a:endParaRPr lang="en-US"/>
        </a:p>
      </dgm:t>
    </dgm:pt>
    <dgm:pt modelId="{C818926B-C2B4-4CCC-A0D2-A8A2415D6587}">
      <dgm:prSet/>
      <dgm:spPr/>
      <dgm:t>
        <a:bodyPr/>
        <a:lstStyle/>
        <a:p>
          <a:r>
            <a:rPr lang="en-US"/>
            <a:t>How do students usually feel about grammar?</a:t>
          </a:r>
        </a:p>
      </dgm:t>
    </dgm:pt>
    <dgm:pt modelId="{0B77C737-2D20-49AC-9FFF-6BDE275DED6A}" type="parTrans" cxnId="{8430839D-20D1-451D-8038-EF6731EA8708}">
      <dgm:prSet/>
      <dgm:spPr/>
      <dgm:t>
        <a:bodyPr/>
        <a:lstStyle/>
        <a:p>
          <a:endParaRPr lang="en-US"/>
        </a:p>
      </dgm:t>
    </dgm:pt>
    <dgm:pt modelId="{6A55CC86-2408-4D6F-98BB-7A37B5DA327B}" type="sibTrans" cxnId="{8430839D-20D1-451D-8038-EF6731EA8708}">
      <dgm:prSet/>
      <dgm:spPr/>
      <dgm:t>
        <a:bodyPr/>
        <a:lstStyle/>
        <a:p>
          <a:endParaRPr lang="en-US"/>
        </a:p>
      </dgm:t>
    </dgm:pt>
    <dgm:pt modelId="{7BDBE55B-1B45-4130-9104-027719A28CF2}">
      <dgm:prSet/>
      <dgm:spPr/>
      <dgm:t>
        <a:bodyPr/>
        <a:lstStyle/>
        <a:p>
          <a:r>
            <a:rPr lang="en-US"/>
            <a:t>Can grammar really be interesting and fun?</a:t>
          </a:r>
        </a:p>
      </dgm:t>
    </dgm:pt>
    <dgm:pt modelId="{57A90919-C3DA-415E-A2A4-C2B5A1FA70ED}" type="parTrans" cxnId="{0AB33C5D-D5CC-4426-9D2D-D2E972BD66A6}">
      <dgm:prSet/>
      <dgm:spPr/>
      <dgm:t>
        <a:bodyPr/>
        <a:lstStyle/>
        <a:p>
          <a:endParaRPr lang="en-US"/>
        </a:p>
      </dgm:t>
    </dgm:pt>
    <dgm:pt modelId="{F729623C-7A05-47C3-AF9E-BF30B5EE62FD}" type="sibTrans" cxnId="{0AB33C5D-D5CC-4426-9D2D-D2E972BD66A6}">
      <dgm:prSet/>
      <dgm:spPr/>
      <dgm:t>
        <a:bodyPr/>
        <a:lstStyle/>
        <a:p>
          <a:endParaRPr lang="en-US"/>
        </a:p>
      </dgm:t>
    </dgm:pt>
    <dgm:pt modelId="{1D83947D-548A-45F6-B3D5-A96E580ACE6D}" type="pres">
      <dgm:prSet presAssocID="{ADCC7D13-0039-4AC3-9850-E74333AEEBD8}" presName="linear" presStyleCnt="0">
        <dgm:presLayoutVars>
          <dgm:animLvl val="lvl"/>
          <dgm:resizeHandles val="exact"/>
        </dgm:presLayoutVars>
      </dgm:prSet>
      <dgm:spPr/>
    </dgm:pt>
    <dgm:pt modelId="{CD09A83D-DA1F-449C-9A91-274AEC2062A0}" type="pres">
      <dgm:prSet presAssocID="{C56F3E7B-EBD4-4BCA-B9F2-B62F977DF9D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F93BB5-0C45-4C00-868E-F396D2CD2014}" type="pres">
      <dgm:prSet presAssocID="{8F7B2A52-EFC7-4D9D-BF09-E10E3CE5FA87}" presName="spacer" presStyleCnt="0"/>
      <dgm:spPr/>
    </dgm:pt>
    <dgm:pt modelId="{F7C13FD1-616C-43F2-818E-73698200B37A}" type="pres">
      <dgm:prSet presAssocID="{1D33542B-2D30-4A46-A3C3-26E5A9AC6F8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808D74B-BE53-40EE-A801-DA0FD3858FB0}" type="pres">
      <dgm:prSet presAssocID="{3DC9D926-1D14-4A5F-ABAE-B2270CACAA24}" presName="spacer" presStyleCnt="0"/>
      <dgm:spPr/>
    </dgm:pt>
    <dgm:pt modelId="{A5E2AFE9-96E8-4767-8489-546B46A51465}" type="pres">
      <dgm:prSet presAssocID="{C818926B-C2B4-4CCC-A0D2-A8A2415D658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E7A7D27-BDBB-441E-99CB-C9CC6F76249B}" type="pres">
      <dgm:prSet presAssocID="{6A55CC86-2408-4D6F-98BB-7A37B5DA327B}" presName="spacer" presStyleCnt="0"/>
      <dgm:spPr/>
    </dgm:pt>
    <dgm:pt modelId="{B3469BF9-2E48-4EF8-AD43-8CF514DBE011}" type="pres">
      <dgm:prSet presAssocID="{7BDBE55B-1B45-4130-9104-027719A28CF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37DA80D-CFAC-4598-87F2-C9FE13EBCE05}" type="presOf" srcId="{ADCC7D13-0039-4AC3-9850-E74333AEEBD8}" destId="{1D83947D-548A-45F6-B3D5-A96E580ACE6D}" srcOrd="0" destOrd="0" presId="urn:microsoft.com/office/officeart/2005/8/layout/vList2"/>
    <dgm:cxn modelId="{C4FBA917-B35D-489F-B195-D0405261D0DE}" type="presOf" srcId="{1D33542B-2D30-4A46-A3C3-26E5A9AC6F81}" destId="{F7C13FD1-616C-43F2-818E-73698200B37A}" srcOrd="0" destOrd="0" presId="urn:microsoft.com/office/officeart/2005/8/layout/vList2"/>
    <dgm:cxn modelId="{D24CB81C-697D-4B32-AC57-9D363D4253A1}" type="presOf" srcId="{C56F3E7B-EBD4-4BCA-B9F2-B62F977DF9D0}" destId="{CD09A83D-DA1F-449C-9A91-274AEC2062A0}" srcOrd="0" destOrd="0" presId="urn:microsoft.com/office/officeart/2005/8/layout/vList2"/>
    <dgm:cxn modelId="{BB7A3C23-5620-47B8-92F6-27A483EECA54}" srcId="{ADCC7D13-0039-4AC3-9850-E74333AEEBD8}" destId="{1D33542B-2D30-4A46-A3C3-26E5A9AC6F81}" srcOrd="1" destOrd="0" parTransId="{12FD9E1F-EBAD-45BC-AF21-75A9A5EA311C}" sibTransId="{3DC9D926-1D14-4A5F-ABAE-B2270CACAA24}"/>
    <dgm:cxn modelId="{ECF5CF27-1AEA-4A39-8A2E-955BC1E503E9}" type="presOf" srcId="{C818926B-C2B4-4CCC-A0D2-A8A2415D6587}" destId="{A5E2AFE9-96E8-4767-8489-546B46A51465}" srcOrd="0" destOrd="0" presId="urn:microsoft.com/office/officeart/2005/8/layout/vList2"/>
    <dgm:cxn modelId="{0AB33C5D-D5CC-4426-9D2D-D2E972BD66A6}" srcId="{ADCC7D13-0039-4AC3-9850-E74333AEEBD8}" destId="{7BDBE55B-1B45-4130-9104-027719A28CF2}" srcOrd="3" destOrd="0" parTransId="{57A90919-C3DA-415E-A2A4-C2B5A1FA70ED}" sibTransId="{F729623C-7A05-47C3-AF9E-BF30B5EE62FD}"/>
    <dgm:cxn modelId="{05752C74-C3AB-4E74-A2B2-3E6078EF80CC}" type="presOf" srcId="{7BDBE55B-1B45-4130-9104-027719A28CF2}" destId="{B3469BF9-2E48-4EF8-AD43-8CF514DBE011}" srcOrd="0" destOrd="0" presId="urn:microsoft.com/office/officeart/2005/8/layout/vList2"/>
    <dgm:cxn modelId="{8430839D-20D1-451D-8038-EF6731EA8708}" srcId="{ADCC7D13-0039-4AC3-9850-E74333AEEBD8}" destId="{C818926B-C2B4-4CCC-A0D2-A8A2415D6587}" srcOrd="2" destOrd="0" parTransId="{0B77C737-2D20-49AC-9FFF-6BDE275DED6A}" sibTransId="{6A55CC86-2408-4D6F-98BB-7A37B5DA327B}"/>
    <dgm:cxn modelId="{A4A58AD0-A38A-4C38-836A-D30D09E10860}" srcId="{ADCC7D13-0039-4AC3-9850-E74333AEEBD8}" destId="{C56F3E7B-EBD4-4BCA-B9F2-B62F977DF9D0}" srcOrd="0" destOrd="0" parTransId="{FC2674B6-9C36-47DF-8858-464B734C7A33}" sibTransId="{8F7B2A52-EFC7-4D9D-BF09-E10E3CE5FA87}"/>
    <dgm:cxn modelId="{E79A2DEE-8FEF-4929-A5A7-9E45EF354BFD}" type="presParOf" srcId="{1D83947D-548A-45F6-B3D5-A96E580ACE6D}" destId="{CD09A83D-DA1F-449C-9A91-274AEC2062A0}" srcOrd="0" destOrd="0" presId="urn:microsoft.com/office/officeart/2005/8/layout/vList2"/>
    <dgm:cxn modelId="{193F95BD-36CD-42C1-B34A-94418D9D870A}" type="presParOf" srcId="{1D83947D-548A-45F6-B3D5-A96E580ACE6D}" destId="{3AF93BB5-0C45-4C00-868E-F396D2CD2014}" srcOrd="1" destOrd="0" presId="urn:microsoft.com/office/officeart/2005/8/layout/vList2"/>
    <dgm:cxn modelId="{E03155E0-16FF-4AFC-B409-33AA4F5E3DFD}" type="presParOf" srcId="{1D83947D-548A-45F6-B3D5-A96E580ACE6D}" destId="{F7C13FD1-616C-43F2-818E-73698200B37A}" srcOrd="2" destOrd="0" presId="urn:microsoft.com/office/officeart/2005/8/layout/vList2"/>
    <dgm:cxn modelId="{4B9B65C0-2EA7-4652-BB1E-34975579D587}" type="presParOf" srcId="{1D83947D-548A-45F6-B3D5-A96E580ACE6D}" destId="{E808D74B-BE53-40EE-A801-DA0FD3858FB0}" srcOrd="3" destOrd="0" presId="urn:microsoft.com/office/officeart/2005/8/layout/vList2"/>
    <dgm:cxn modelId="{C68CB8F3-F1E0-48F8-8F75-43740A2CBE0C}" type="presParOf" srcId="{1D83947D-548A-45F6-B3D5-A96E580ACE6D}" destId="{A5E2AFE9-96E8-4767-8489-546B46A51465}" srcOrd="4" destOrd="0" presId="urn:microsoft.com/office/officeart/2005/8/layout/vList2"/>
    <dgm:cxn modelId="{8B97A9B9-E42D-4EC1-A1CD-2190462476A2}" type="presParOf" srcId="{1D83947D-548A-45F6-B3D5-A96E580ACE6D}" destId="{EE7A7D27-BDBB-441E-99CB-C9CC6F76249B}" srcOrd="5" destOrd="0" presId="urn:microsoft.com/office/officeart/2005/8/layout/vList2"/>
    <dgm:cxn modelId="{0D8D5DE3-D88C-42AB-A42C-CEF7E2779215}" type="presParOf" srcId="{1D83947D-548A-45F6-B3D5-A96E580ACE6D}" destId="{B3469BF9-2E48-4EF8-AD43-8CF514DBE01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09A83D-DA1F-449C-9A91-274AEC2062A0}">
      <dsp:nvSpPr>
        <dsp:cNvPr id="0" name=""/>
        <dsp:cNvSpPr/>
      </dsp:nvSpPr>
      <dsp:spPr>
        <a:xfrm>
          <a:off x="0" y="40368"/>
          <a:ext cx="5906181" cy="12162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How many of you like English grammar?</a:t>
          </a:r>
        </a:p>
      </dsp:txBody>
      <dsp:txXfrm>
        <a:off x="59371" y="99739"/>
        <a:ext cx="5787439" cy="1097473"/>
      </dsp:txXfrm>
    </dsp:sp>
    <dsp:sp modelId="{F7C13FD1-616C-43F2-818E-73698200B37A}">
      <dsp:nvSpPr>
        <dsp:cNvPr id="0" name=""/>
        <dsp:cNvSpPr/>
      </dsp:nvSpPr>
      <dsp:spPr>
        <a:xfrm>
          <a:off x="0" y="1351623"/>
          <a:ext cx="5906181" cy="1216215"/>
        </a:xfrm>
        <a:prstGeom prst="roundRect">
          <a:avLst/>
        </a:prstGeom>
        <a:solidFill>
          <a:schemeClr val="accent2">
            <a:hueOff val="6701707"/>
            <a:satOff val="-139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How many of you like </a:t>
          </a:r>
          <a:r>
            <a:rPr lang="en-US" sz="3300" b="1" kern="1200"/>
            <a:t>teaching</a:t>
          </a:r>
          <a:r>
            <a:rPr lang="en-US" sz="3300" kern="1200"/>
            <a:t> English grammar?</a:t>
          </a:r>
        </a:p>
      </dsp:txBody>
      <dsp:txXfrm>
        <a:off x="59371" y="1410994"/>
        <a:ext cx="5787439" cy="1097473"/>
      </dsp:txXfrm>
    </dsp:sp>
    <dsp:sp modelId="{A5E2AFE9-96E8-4767-8489-546B46A51465}">
      <dsp:nvSpPr>
        <dsp:cNvPr id="0" name=""/>
        <dsp:cNvSpPr/>
      </dsp:nvSpPr>
      <dsp:spPr>
        <a:xfrm>
          <a:off x="0" y="2662879"/>
          <a:ext cx="5906181" cy="1216215"/>
        </a:xfrm>
        <a:prstGeom prst="roundRect">
          <a:avLst/>
        </a:prstGeom>
        <a:solidFill>
          <a:schemeClr val="accent2">
            <a:hueOff val="13403414"/>
            <a:satOff val="-279"/>
            <a:lumOff val="47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How do students usually feel about grammar?</a:t>
          </a:r>
        </a:p>
      </dsp:txBody>
      <dsp:txXfrm>
        <a:off x="59371" y="2722250"/>
        <a:ext cx="5787439" cy="1097473"/>
      </dsp:txXfrm>
    </dsp:sp>
    <dsp:sp modelId="{B3469BF9-2E48-4EF8-AD43-8CF514DBE011}">
      <dsp:nvSpPr>
        <dsp:cNvPr id="0" name=""/>
        <dsp:cNvSpPr/>
      </dsp:nvSpPr>
      <dsp:spPr>
        <a:xfrm>
          <a:off x="0" y="3974134"/>
          <a:ext cx="5906181" cy="1216215"/>
        </a:xfrm>
        <a:prstGeom prst="roundRect">
          <a:avLst/>
        </a:prstGeom>
        <a:solidFill>
          <a:schemeClr val="accent2">
            <a:hueOff val="20105120"/>
            <a:satOff val="-418"/>
            <a:lumOff val="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Can grammar really be interesting and fun?</a:t>
          </a:r>
        </a:p>
      </dsp:txBody>
      <dsp:txXfrm>
        <a:off x="59371" y="4033505"/>
        <a:ext cx="5787439" cy="1097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5/23/2024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88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25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32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1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5/23/2024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578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9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5/23/2024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34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5/23/2024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5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5/23/2024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8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5/23/2024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30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04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44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i="1" kern="1200" cap="none" spc="-7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mgflip.com/memegenerato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209.166.84.64/materials/FWG_TOC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FE0427C-46E7-FD60-6C23-6FAAF5DBF5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98" r="-2" b="6376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314" y="0"/>
            <a:ext cx="6525472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682" y="320040"/>
            <a:ext cx="5888736" cy="6217920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8316" y="1348844"/>
            <a:ext cx="5409468" cy="3042706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tx1"/>
                </a:solidFill>
              </a:rPr>
              <a:t>Interactive Grammar Instruction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8316" y="4682061"/>
            <a:ext cx="5409468" cy="950976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Andrea Gonzalez, BYU ELC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5FBAB-2B3D-F032-3F88-966C5CE9C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E9256-1919-1A61-B97E-24A2EB7A1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Think about your classes now. What is something we talked about that you could use?</a:t>
            </a:r>
          </a:p>
          <a:p>
            <a:pPr>
              <a:buClr>
                <a:srgbClr val="262626"/>
              </a:buClr>
            </a:pPr>
            <a:r>
              <a:rPr lang="en-US" sz="2400" dirty="0"/>
              <a:t>How will you adapt one of these activities for your class?</a:t>
            </a:r>
          </a:p>
          <a:p>
            <a:pPr>
              <a:buClr>
                <a:srgbClr val="262626"/>
              </a:buClr>
            </a:pPr>
            <a:r>
              <a:rPr lang="en-US" sz="2400" dirty="0"/>
              <a:t>What is your plan to make grammar more interactive?</a:t>
            </a:r>
          </a:p>
        </p:txBody>
      </p:sp>
    </p:spTree>
    <p:extLst>
      <p:ext uri="{BB962C8B-B14F-4D97-AF65-F5344CB8AC3E}">
        <p14:creationId xmlns:p14="http://schemas.microsoft.com/office/powerpoint/2010/main" val="4212698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A2AD6B69-E0A0-476D-9EE1-6B69F04C5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6BE10A1-AD5F-4AB3-8A94-41D62B494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CEDBA1-6BED-78C5-1F28-E0D097F58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US"/>
              <a:t>Grammar Teaching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684BFFE-6A90-4311-ACD5-B34177D464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4122323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4F627690-3A98-C997-DF45-0F4AD338FC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901860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6054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F252D-27B9-1820-FC2C-F039C7C94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BEST thing about grammar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179C6-DBFE-4DC6-03B7-B263EC9B9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It can (and should!) be used in all other skill areas</a:t>
            </a:r>
            <a:endParaRPr lang="en-US" dirty="0"/>
          </a:p>
          <a:p>
            <a:pPr lvl="1">
              <a:buClr>
                <a:srgbClr val="262626"/>
              </a:buClr>
              <a:buFont typeface="Courier New" pitchFamily="18" charset="0"/>
              <a:buChar char="o"/>
            </a:pPr>
            <a:r>
              <a:rPr lang="en-US" sz="2200" dirty="0"/>
              <a:t>Listening</a:t>
            </a:r>
          </a:p>
          <a:p>
            <a:pPr lvl="1">
              <a:buClr>
                <a:srgbClr val="262626"/>
              </a:buClr>
              <a:buFont typeface="Courier New" pitchFamily="18" charset="0"/>
              <a:buChar char="o"/>
            </a:pPr>
            <a:r>
              <a:rPr lang="en-US" sz="2200" dirty="0"/>
              <a:t>Speaking</a:t>
            </a:r>
          </a:p>
          <a:p>
            <a:pPr lvl="1">
              <a:buClr>
                <a:srgbClr val="262626"/>
              </a:buClr>
              <a:buFont typeface="Courier New" pitchFamily="18" charset="0"/>
              <a:buChar char="o"/>
            </a:pPr>
            <a:r>
              <a:rPr lang="en-US" sz="2200" dirty="0"/>
              <a:t>Writing</a:t>
            </a:r>
          </a:p>
          <a:p>
            <a:pPr lvl="1">
              <a:buClr>
                <a:srgbClr val="262626"/>
              </a:buClr>
              <a:buFont typeface="Courier New" pitchFamily="18" charset="0"/>
              <a:buChar char="o"/>
            </a:pPr>
            <a:r>
              <a:rPr lang="en-US" sz="2200" dirty="0"/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1070808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28EB7-0B42-4FD9-E793-698FC7D5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Helpful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37804-CAE0-9DBC-3121-8D3680D66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Make it your own – be creative!</a:t>
            </a:r>
          </a:p>
          <a:p>
            <a:pPr>
              <a:buClr>
                <a:srgbClr val="262626"/>
              </a:buClr>
            </a:pPr>
            <a:r>
              <a:rPr lang="en-US" sz="2400" dirty="0"/>
              <a:t>Share ideas with other teachers</a:t>
            </a:r>
          </a:p>
          <a:p>
            <a:pPr>
              <a:buClr>
                <a:srgbClr val="262626"/>
              </a:buClr>
            </a:pPr>
            <a:r>
              <a:rPr lang="en-US" sz="2400" dirty="0"/>
              <a:t>Use curriculum materials in different ways</a:t>
            </a:r>
          </a:p>
        </p:txBody>
      </p:sp>
      <p:pic>
        <p:nvPicPr>
          <p:cNvPr id="4" name="Picture 3" descr="A couple of cards with words&#10;&#10;Description automatically generated">
            <a:extLst>
              <a:ext uri="{FF2B5EF4-FFF2-40B4-BE49-F238E27FC236}">
                <a16:creationId xmlns:a16="http://schemas.microsoft.com/office/drawing/2014/main" id="{9437AB91-BA4C-3450-71C9-82C1151C6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33" y="4220214"/>
            <a:ext cx="6096000" cy="2251137"/>
          </a:xfrm>
          <a:prstGeom prst="rect">
            <a:avLst/>
          </a:prstGeom>
        </p:spPr>
      </p:pic>
      <p:pic>
        <p:nvPicPr>
          <p:cNvPr id="5" name="Picture 4" descr="A hand holding a plastic jar with papers and a black lid&#10;&#10;Description automatically generated">
            <a:extLst>
              <a:ext uri="{FF2B5EF4-FFF2-40B4-BE49-F238E27FC236}">
                <a16:creationId xmlns:a16="http://schemas.microsoft.com/office/drawing/2014/main" id="{1BDA58F5-CF6C-01F3-16F0-27DA646E7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981" y="1842940"/>
            <a:ext cx="30861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817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F267B-BBA4-C529-45EB-F5BB4BD6B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Irregular Verbs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CA615-E846-2157-7F78-A2DEEF1089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Memory cards</a:t>
            </a:r>
          </a:p>
          <a:p>
            <a:pPr lvl="1">
              <a:spcBef>
                <a:spcPts val="900"/>
              </a:spcBef>
              <a:buClr>
                <a:srgbClr val="262626"/>
              </a:buClr>
              <a:buFont typeface="Courier New,monospace" pitchFamily="18" charset="0"/>
              <a:buChar char="o"/>
            </a:pPr>
            <a:r>
              <a:rPr lang="en-US" sz="2200" dirty="0">
                <a:ea typeface="+mn-lt"/>
                <a:cs typeface="+mn-lt"/>
              </a:rPr>
              <a:t>Irregular past</a:t>
            </a:r>
          </a:p>
          <a:p>
            <a:pPr lvl="1">
              <a:buClr>
                <a:srgbClr val="262626"/>
              </a:buClr>
              <a:buFont typeface="Courier New,monospace" pitchFamily="18" charset="0"/>
              <a:buChar char="o"/>
            </a:pPr>
            <a:r>
              <a:rPr lang="en-US" sz="2200" dirty="0">
                <a:ea typeface="+mn-lt"/>
                <a:cs typeface="+mn-lt"/>
              </a:rPr>
              <a:t>Past participles</a:t>
            </a:r>
            <a:endParaRPr lang="en-US" dirty="0">
              <a:ea typeface="+mn-lt"/>
              <a:cs typeface="+mn-lt"/>
            </a:endParaRPr>
          </a:p>
          <a:p>
            <a:pPr>
              <a:buClr>
                <a:srgbClr val="262626"/>
              </a:buClr>
            </a:pPr>
            <a:r>
              <a:rPr lang="en-US" sz="2400" dirty="0"/>
              <a:t>How I use them</a:t>
            </a:r>
            <a:endParaRPr lang="en-US" dirty="0"/>
          </a:p>
          <a:p>
            <a:pPr lvl="1">
              <a:buClr>
                <a:srgbClr val="262626"/>
              </a:buClr>
              <a:buFont typeface="Courier New" pitchFamily="18" charset="0"/>
              <a:buChar char="o"/>
            </a:pPr>
            <a:r>
              <a:rPr lang="en-US" sz="2200" dirty="0"/>
              <a:t>Review activity</a:t>
            </a:r>
          </a:p>
          <a:p>
            <a:pPr lvl="1">
              <a:buClr>
                <a:srgbClr val="262626"/>
              </a:buClr>
              <a:buFont typeface="Courier New" pitchFamily="18" charset="0"/>
              <a:buChar char="o"/>
            </a:pPr>
            <a:r>
              <a:rPr lang="en-US" sz="2200" dirty="0"/>
              <a:t>Introduction activity</a:t>
            </a:r>
          </a:p>
          <a:p>
            <a:pPr lvl="1">
              <a:buClr>
                <a:srgbClr val="262626"/>
              </a:buClr>
              <a:buFont typeface="Courier New" pitchFamily="18" charset="0"/>
              <a:buChar char="o"/>
            </a:pPr>
            <a:r>
              <a:rPr lang="en-US" sz="2200" dirty="0"/>
              <a:t>Practice </a:t>
            </a:r>
          </a:p>
          <a:p>
            <a:pPr>
              <a:buClr>
                <a:srgbClr val="262626"/>
              </a:buClr>
            </a:pPr>
            <a:r>
              <a:rPr lang="en-US" sz="2400" dirty="0"/>
              <a:t>Let's do it!</a:t>
            </a:r>
          </a:p>
          <a:p>
            <a:pPr>
              <a:buClr>
                <a:srgbClr val="262626"/>
              </a:buClr>
            </a:pPr>
            <a:endParaRPr lang="en-US" sz="2400" dirty="0"/>
          </a:p>
          <a:p>
            <a:pPr lvl="1">
              <a:buClr>
                <a:srgbClr val="262626"/>
              </a:buClr>
              <a:buFont typeface="Courier New" pitchFamily="18" charset="0"/>
              <a:buChar char="o"/>
            </a:pPr>
            <a:endParaRPr lang="en-US" sz="2200" dirty="0"/>
          </a:p>
        </p:txBody>
      </p:sp>
      <p:pic>
        <p:nvPicPr>
          <p:cNvPr id="5" name="Content Placeholder 4" descr="A group of yellow and orange post it notes on a wood surface&#10;&#10;Description automatically generated">
            <a:extLst>
              <a:ext uri="{FF2B5EF4-FFF2-40B4-BE49-F238E27FC236}">
                <a16:creationId xmlns:a16="http://schemas.microsoft.com/office/drawing/2014/main" id="{E352975A-297A-3E89-7BD0-60CFEB28DF4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604" t="18321" r="-143" b="9160"/>
          <a:stretch/>
        </p:blipFill>
        <p:spPr>
          <a:xfrm>
            <a:off x="6083392" y="2674384"/>
            <a:ext cx="5461136" cy="2984016"/>
          </a:xfrm>
        </p:spPr>
      </p:pic>
      <p:pic>
        <p:nvPicPr>
          <p:cNvPr id="6" name="Picture 5" descr="A hand holding a stack of colorful cards&#10;&#10;Description automatically generated">
            <a:extLst>
              <a:ext uri="{FF2B5EF4-FFF2-40B4-BE49-F238E27FC236}">
                <a16:creationId xmlns:a16="http://schemas.microsoft.com/office/drawing/2014/main" id="{C8DEE501-DB4A-AE7B-EAC0-79F52EBAC6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80" t="15553" r="15522" b="19275"/>
          <a:stretch/>
        </p:blipFill>
        <p:spPr>
          <a:xfrm>
            <a:off x="9564867" y="503548"/>
            <a:ext cx="1868712" cy="202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095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E9442-9BD1-F9DA-C9B4-E60DB315F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0DF4E-2DCA-EADF-FE31-A47B38341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i="1" dirty="0"/>
              <a:t>If I </a:t>
            </a:r>
            <a:r>
              <a:rPr lang="en-US" sz="2400" dirty="0"/>
              <a:t>(simple past) _____, </a:t>
            </a:r>
            <a:r>
              <a:rPr lang="en-US" sz="2400" i="1" dirty="0"/>
              <a:t>I would</a:t>
            </a:r>
            <a:r>
              <a:rPr lang="en-US" sz="2400" dirty="0"/>
              <a:t> _____.</a:t>
            </a:r>
          </a:p>
          <a:p>
            <a:pPr>
              <a:buClr>
                <a:srgbClr val="262626"/>
              </a:buClr>
            </a:pPr>
            <a:endParaRPr lang="en-US" sz="2400" dirty="0"/>
          </a:p>
        </p:txBody>
      </p:sp>
      <p:pic>
        <p:nvPicPr>
          <p:cNvPr id="6" name="Picture 5" descr="Eiffel Tower at Paris, France">
            <a:extLst>
              <a:ext uri="{FF2B5EF4-FFF2-40B4-BE49-F238E27FC236}">
                <a16:creationId xmlns:a16="http://schemas.microsoft.com/office/drawing/2014/main" id="{1081E780-641E-9BF7-9776-6E1E58201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183" y="3252577"/>
            <a:ext cx="2743199" cy="1829714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AABAAAE-7B0E-85EB-55BF-A747C5AC8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720236"/>
              </p:ext>
            </p:extLst>
          </p:nvPr>
        </p:nvGraphicFramePr>
        <p:xfrm>
          <a:off x="518473" y="3252247"/>
          <a:ext cx="5059029" cy="1869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40">
                  <a:extLst>
                    <a:ext uri="{9D8B030D-6E8A-4147-A177-3AD203B41FA5}">
                      <a16:colId xmlns:a16="http://schemas.microsoft.com/office/drawing/2014/main" val="2190677357"/>
                    </a:ext>
                  </a:extLst>
                </a:gridCol>
                <a:gridCol w="2797189">
                  <a:extLst>
                    <a:ext uri="{9D8B030D-6E8A-4147-A177-3AD203B41FA5}">
                      <a16:colId xmlns:a16="http://schemas.microsoft.com/office/drawing/2014/main" val="3462961517"/>
                    </a:ext>
                  </a:extLst>
                </a:gridCol>
              </a:tblGrid>
              <a:tr h="1869696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Trip to Paris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968781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D8A1773-9A30-E1C5-F569-8D6E7DBCED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570752"/>
              </p:ext>
            </p:extLst>
          </p:nvPr>
        </p:nvGraphicFramePr>
        <p:xfrm>
          <a:off x="6331669" y="4352041"/>
          <a:ext cx="5059029" cy="1869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40">
                  <a:extLst>
                    <a:ext uri="{9D8B030D-6E8A-4147-A177-3AD203B41FA5}">
                      <a16:colId xmlns:a16="http://schemas.microsoft.com/office/drawing/2014/main" val="2190677357"/>
                    </a:ext>
                  </a:extLst>
                </a:gridCol>
                <a:gridCol w="2797189">
                  <a:extLst>
                    <a:ext uri="{9D8B030D-6E8A-4147-A177-3AD203B41FA5}">
                      <a16:colId xmlns:a16="http://schemas.microsoft.com/office/drawing/2014/main" val="3462961517"/>
                    </a:ext>
                  </a:extLst>
                </a:gridCol>
              </a:tblGrid>
              <a:tr h="1869696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One million dollars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9687812"/>
                  </a:ext>
                </a:extLst>
              </a:tr>
            </a:tbl>
          </a:graphicData>
        </a:graphic>
      </p:graphicFrame>
      <p:pic>
        <p:nvPicPr>
          <p:cNvPr id="10" name="Picture 9" descr="100 us dollar bill">
            <a:extLst>
              <a:ext uri="{FF2B5EF4-FFF2-40B4-BE49-F238E27FC236}">
                <a16:creationId xmlns:a16="http://schemas.microsoft.com/office/drawing/2014/main" id="{FBBB9A27-AA89-223E-1EBD-239E53CEE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4379" y="4391648"/>
            <a:ext cx="2743199" cy="182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25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217B4-EB36-5B15-F266-425227094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 Perfect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879DB-2B0E-9FCF-5892-DC60960916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Game: Never Have I Ever</a:t>
            </a:r>
          </a:p>
          <a:p>
            <a:pPr>
              <a:buClr>
                <a:srgbClr val="262626"/>
              </a:buClr>
            </a:pPr>
            <a:r>
              <a:rPr lang="en-US" sz="2400" dirty="0"/>
              <a:t>Rules: The person in the middle says something they have never done. If the people sitting </a:t>
            </a:r>
            <a:r>
              <a:rPr lang="en-US" sz="2400" b="1" u="sng" dirty="0"/>
              <a:t>have</a:t>
            </a:r>
            <a:r>
              <a:rPr lang="en-US" sz="2400" dirty="0"/>
              <a:t> done it, they move seats while the middle person tries to sit down. The last person standing goes next.</a:t>
            </a:r>
          </a:p>
          <a:p>
            <a:pPr>
              <a:buClr>
                <a:srgbClr val="262626"/>
              </a:buClr>
            </a:pPr>
            <a:r>
              <a:rPr lang="en-US" sz="2400" dirty="0"/>
              <a:t>Tip: </a:t>
            </a:r>
            <a:r>
              <a:rPr lang="en-US" sz="2400" i="1" dirty="0"/>
              <a:t>I have never ______.</a:t>
            </a:r>
          </a:p>
          <a:p>
            <a:pPr>
              <a:buClr>
                <a:srgbClr val="262626"/>
              </a:buClr>
            </a:pPr>
            <a:r>
              <a:rPr lang="en-US" sz="2400" dirty="0"/>
              <a:t>Uses present perfect (have + past participle) and adverb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876442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3B7C9-D2CF-D1CB-A961-B55494DA8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61D7F-12C9-61C6-4E77-9ED4D61AF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008852"/>
            <a:ext cx="10058400" cy="384962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ea typeface="+mn-lt"/>
                <a:cs typeface="+mn-lt"/>
              </a:rPr>
              <a:t>Meme generator</a:t>
            </a:r>
            <a:r>
              <a:rPr lang="en-US" sz="2400" dirty="0">
                <a:solidFill>
                  <a:srgbClr val="0070C0"/>
                </a:solidFill>
                <a:ea typeface="+mn-lt"/>
                <a:cs typeface="+mn-lt"/>
              </a:rPr>
              <a:t> </a:t>
            </a:r>
            <a:r>
              <a:rPr lang="en-US" sz="2400" dirty="0">
                <a:solidFill>
                  <a:srgbClr val="0070C0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https://imgflip.com/memegenerator</a:t>
            </a:r>
            <a:r>
              <a:rPr lang="en-US" sz="2400" dirty="0">
                <a:solidFill>
                  <a:srgbClr val="0070C0"/>
                </a:solidFill>
                <a:ea typeface="+mn-lt"/>
                <a:cs typeface="+mn-lt"/>
              </a:rPr>
              <a:t> </a:t>
            </a:r>
          </a:p>
          <a:p>
            <a:pPr>
              <a:buClr>
                <a:srgbClr val="262626"/>
              </a:buClr>
            </a:pPr>
            <a:r>
              <a:rPr lang="en-US" sz="2400" dirty="0"/>
              <a:t>Give students specific grammar to use</a:t>
            </a:r>
          </a:p>
        </p:txBody>
      </p:sp>
      <p:pic>
        <p:nvPicPr>
          <p:cNvPr id="4" name="Picture 3" descr="A person in a suit holding a tie&#10;&#10;Description automatically generated">
            <a:extLst>
              <a:ext uri="{FF2B5EF4-FFF2-40B4-BE49-F238E27FC236}">
                <a16:creationId xmlns:a16="http://schemas.microsoft.com/office/drawing/2014/main" id="{F7287290-7CF9-6CCE-F069-7FC9FAE6F8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6500" y="2110033"/>
            <a:ext cx="2880360" cy="4114800"/>
          </a:xfrm>
          <a:prstGeom prst="rect">
            <a:avLst/>
          </a:prstGeom>
        </p:spPr>
      </p:pic>
      <p:pic>
        <p:nvPicPr>
          <p:cNvPr id="5" name="Picture 4" descr="A comic book character with a person in garment&#10;&#10;Description automatically generated">
            <a:extLst>
              <a:ext uri="{FF2B5EF4-FFF2-40B4-BE49-F238E27FC236}">
                <a16:creationId xmlns:a16="http://schemas.microsoft.com/office/drawing/2014/main" id="{BE6B51B3-106A-9E9E-8D36-3C24FDF12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621" y="3139126"/>
            <a:ext cx="3328740" cy="3234965"/>
          </a:xfrm>
          <a:prstGeom prst="rect">
            <a:avLst/>
          </a:prstGeom>
        </p:spPr>
      </p:pic>
      <p:pic>
        <p:nvPicPr>
          <p:cNvPr id="6" name="Picture 5" descr="A collage of a person with clown makeup&#10;&#10;Description automatically generated">
            <a:extLst>
              <a:ext uri="{FF2B5EF4-FFF2-40B4-BE49-F238E27FC236}">
                <a16:creationId xmlns:a16="http://schemas.microsoft.com/office/drawing/2014/main" id="{A644D63C-958E-9C25-0735-EE51C427DF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6538" y="3162694"/>
            <a:ext cx="2987458" cy="321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66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DD07D-355C-0494-1185-0861A1E75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Fun with Grammar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97A41D-6D28-1932-599E-A6F2AD7E12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379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DarkSeedLeftStep">
      <a:dk1>
        <a:srgbClr val="000000"/>
      </a:dk1>
      <a:lt1>
        <a:srgbClr val="FFFFFF"/>
      </a:lt1>
      <a:dk2>
        <a:srgbClr val="322A1C"/>
      </a:dk2>
      <a:lt2>
        <a:srgbClr val="E2E4E8"/>
      </a:lt2>
      <a:accent1>
        <a:srgbClr val="C3984D"/>
      </a:accent1>
      <a:accent2>
        <a:srgbClr val="B1553B"/>
      </a:accent2>
      <a:accent3>
        <a:srgbClr val="C34D64"/>
      </a:accent3>
      <a:accent4>
        <a:srgbClr val="B13B84"/>
      </a:accent4>
      <a:accent5>
        <a:srgbClr val="C04DC3"/>
      </a:accent5>
      <a:accent6>
        <a:srgbClr val="7C3BB1"/>
      </a:accent6>
      <a:hlink>
        <a:srgbClr val="BF3FAD"/>
      </a:hlink>
      <a:folHlink>
        <a:srgbClr val="7F7F7F"/>
      </a:folHlink>
    </a:clrScheme>
    <a:fontScheme name="Savon">
      <a:maj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SavonVTI</vt:lpstr>
      <vt:lpstr>Interactive Grammar Instruction</vt:lpstr>
      <vt:lpstr>Grammar Teaching</vt:lpstr>
      <vt:lpstr>The BEST thing about grammar</vt:lpstr>
      <vt:lpstr>Helpful Tips</vt:lpstr>
      <vt:lpstr>Irregular Verbs</vt:lpstr>
      <vt:lpstr>Conditionals</vt:lpstr>
      <vt:lpstr>Present Perfect</vt:lpstr>
      <vt:lpstr>Memes</vt:lpstr>
      <vt:lpstr>Fun with Grammar</vt:lpstr>
      <vt:lpstr>Reflection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237</cp:revision>
  <dcterms:created xsi:type="dcterms:W3CDTF">2024-04-29T04:36:37Z</dcterms:created>
  <dcterms:modified xsi:type="dcterms:W3CDTF">2024-05-23T18:52:54Z</dcterms:modified>
</cp:coreProperties>
</file>