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1" r:id="rId1"/>
  </p:sldMasterIdLst>
  <p:sldIdLst>
    <p:sldId id="260" r:id="rId2"/>
    <p:sldId id="261" r:id="rId3"/>
    <p:sldId id="262" r:id="rId4"/>
    <p:sldId id="259" r:id="rId5"/>
    <p:sldId id="270" r:id="rId6"/>
    <p:sldId id="263" r:id="rId7"/>
    <p:sldId id="256" r:id="rId8"/>
    <p:sldId id="264" r:id="rId9"/>
    <p:sldId id="265" r:id="rId10"/>
    <p:sldId id="266" r:id="rId11"/>
    <p:sldId id="268" r:id="rId12"/>
    <p:sldId id="269" r:id="rId13"/>
    <p:sldId id="271" r:id="rId14"/>
    <p:sldId id="272" r:id="rId15"/>
    <p:sldId id="277" r:id="rId16"/>
    <p:sldId id="278" r:id="rId17"/>
    <p:sldId id="279" r:id="rId18"/>
    <p:sldId id="310" r:id="rId19"/>
    <p:sldId id="281" r:id="rId20"/>
    <p:sldId id="282" r:id="rId21"/>
    <p:sldId id="283" r:id="rId22"/>
    <p:sldId id="280" r:id="rId23"/>
    <p:sldId id="284" r:id="rId24"/>
    <p:sldId id="287" r:id="rId25"/>
    <p:sldId id="286" r:id="rId26"/>
    <p:sldId id="288" r:id="rId27"/>
    <p:sldId id="289" r:id="rId28"/>
    <p:sldId id="290" r:id="rId29"/>
    <p:sldId id="291" r:id="rId30"/>
    <p:sldId id="292" r:id="rId31"/>
    <p:sldId id="293" r:id="rId32"/>
    <p:sldId id="294" r:id="rId33"/>
    <p:sldId id="296" r:id="rId34"/>
    <p:sldId id="295" r:id="rId35"/>
    <p:sldId id="297" r:id="rId36"/>
    <p:sldId id="298" r:id="rId37"/>
    <p:sldId id="299" r:id="rId38"/>
    <p:sldId id="300" r:id="rId39"/>
    <p:sldId id="301" r:id="rId40"/>
    <p:sldId id="302" r:id="rId41"/>
    <p:sldId id="303" r:id="rId42"/>
    <p:sldId id="304" r:id="rId43"/>
    <p:sldId id="306" r:id="rId44"/>
    <p:sldId id="305" r:id="rId45"/>
    <p:sldId id="307" r:id="rId46"/>
    <p:sldId id="308" r:id="rId47"/>
    <p:sldId id="309"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92"/>
    <p:restoredTop sz="94737"/>
  </p:normalViewPr>
  <p:slideViewPr>
    <p:cSldViewPr snapToGrid="0">
      <p:cViewPr varScale="1">
        <p:scale>
          <a:sx n="123" d="100"/>
          <a:sy n="123" d="100"/>
        </p:scale>
        <p:origin x="200"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5C53B-9473-73CA-E1E1-2DBC1113BD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2B77AE-FEF3-B506-6743-A1410E5329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D79049E-CEE9-CC0A-80D2-3D1B99C1274A}"/>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E4D60C61-0C7F-9DA5-786C-81DF73A94A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03BB7E-EBD1-166A-18A8-039E2DC77B55}"/>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1483721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7BB82-22C5-D143-D709-D9BE815F85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DAE1FE-7DFD-6A6F-E481-DF1BE43834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F9A558-07DD-32F5-A7FD-FCC8A19EB56F}"/>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DB7541C4-A63A-A4EA-0447-C53960DAB8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ABC14D-3D04-ADDE-0509-45781B33425F}"/>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3269008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59397D-F0F0-AEAC-332C-C9D968A457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D1F3C6F-C9A6-818D-5BAD-B15DC6DCBF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F6C26-D20A-5865-AEF8-7A83B530A942}"/>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6B6E037E-98ED-5FF7-87A2-F29567110E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2D0786-5239-2E54-C46F-9DCA039A4B76}"/>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1377575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48B3D-74C6-8AC7-092D-0BC6AE90B5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8B01AD-6A53-4DE8-077B-565CF76F27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1CCC19-0D31-A75C-6637-06F0660EA4E2}"/>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002EA9FB-0329-C949-BE5C-BCCD1D36ED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F46D0A-FC96-7D7B-943E-D66C6D834703}"/>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2379986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4BFB-FD90-725F-7BEE-579701CCCD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CF3D87-B859-AB4F-43F7-420497AABC4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D8803AE-FF69-D2A1-0C3A-783B37101C3B}"/>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F58C485F-4ED4-39F6-AC59-60ED2ED04B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2C2225-02B0-3482-A5F3-CADE2F325DF7}"/>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3733622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73E4B-47C3-7BD8-E699-B53E2FB60A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6A0CEC-71F9-75B0-3151-EE54B1ED78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125682D-20EF-C127-AEE9-F2821E669C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8C1EC42-FD54-CE1F-C9A5-3049A8F8877B}"/>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6" name="Footer Placeholder 5">
            <a:extLst>
              <a:ext uri="{FF2B5EF4-FFF2-40B4-BE49-F238E27FC236}">
                <a16:creationId xmlns:a16="http://schemas.microsoft.com/office/drawing/2014/main" id="{2A58714E-76EE-3A30-10C0-0677AA6F8F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B64DB8-8BF4-A21D-A51B-4BC7ED8C2A94}"/>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1712842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DE7E0-3540-7DBC-662D-45B2684F9F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C7CF60-2F17-CBFC-22C5-A641FD610C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15807C-117D-888F-458F-2BB5CAB099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7128BF-CBFF-8F70-5B4C-99106C4E82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A18D5-CC22-4ECD-FF3A-279CBD5A8B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1034AE-67C1-56C1-751A-52B291D35AEB}"/>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8" name="Footer Placeholder 7">
            <a:extLst>
              <a:ext uri="{FF2B5EF4-FFF2-40B4-BE49-F238E27FC236}">
                <a16:creationId xmlns:a16="http://schemas.microsoft.com/office/drawing/2014/main" id="{B50B3F62-5774-E5C0-2257-D139BAC0AD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B3585A-2186-4295-1F22-2A761504F41E}"/>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365376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1C6D0-02ED-ED05-C232-B84AC7EC58E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4E8F5D-76B7-80D0-1B69-4E7B09F189FB}"/>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4" name="Footer Placeholder 3">
            <a:extLst>
              <a:ext uri="{FF2B5EF4-FFF2-40B4-BE49-F238E27FC236}">
                <a16:creationId xmlns:a16="http://schemas.microsoft.com/office/drawing/2014/main" id="{CE2E1E17-9020-1856-802E-99B4FE4B36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EAC5897-E453-306D-B1E5-93B9BDEA895C}"/>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4093282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9FD902-42E3-AA5F-B225-7C5B1B849678}"/>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3" name="Footer Placeholder 2">
            <a:extLst>
              <a:ext uri="{FF2B5EF4-FFF2-40B4-BE49-F238E27FC236}">
                <a16:creationId xmlns:a16="http://schemas.microsoft.com/office/drawing/2014/main" id="{5379B429-B821-A36F-06D5-311195BBF1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53565BB-A2CB-F1E5-9396-5F1AAD568FBD}"/>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31046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6231B-C8F1-977F-4034-380AE02B7B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A0700DE-ECE8-9369-E029-07EEEF335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87203A-B67B-B69F-12E5-C21DD8B446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8CB3B-C9C6-2884-4F13-2372C8C36B02}"/>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6" name="Footer Placeholder 5">
            <a:extLst>
              <a:ext uri="{FF2B5EF4-FFF2-40B4-BE49-F238E27FC236}">
                <a16:creationId xmlns:a16="http://schemas.microsoft.com/office/drawing/2014/main" id="{252549D3-FC9B-929A-05E3-5DAB5A470D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14E4F0-D775-1E3D-6886-611CC41FBDDB}"/>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4194594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1D2D7-EC16-940C-A7B9-88A2735F2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B522684-D60D-72BB-D7A2-92CFF596C8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FCBD88-1228-0F99-6468-86BFAAA8BB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85FFB5-916F-251A-E6AE-BAABBE861AD2}"/>
              </a:ext>
            </a:extLst>
          </p:cNvPr>
          <p:cNvSpPr>
            <a:spLocks noGrp="1"/>
          </p:cNvSpPr>
          <p:nvPr>
            <p:ph type="dt" sz="half" idx="10"/>
          </p:nvPr>
        </p:nvSpPr>
        <p:spPr/>
        <p:txBody>
          <a:bodyPr/>
          <a:lstStyle/>
          <a:p>
            <a:fld id="{DD234250-DFC5-D240-8A5C-8123D888654D}" type="datetimeFigureOut">
              <a:rPr lang="en-US" smtClean="0"/>
              <a:t>5/11/24</a:t>
            </a:fld>
            <a:endParaRPr lang="en-US"/>
          </a:p>
        </p:txBody>
      </p:sp>
      <p:sp>
        <p:nvSpPr>
          <p:cNvPr id="6" name="Footer Placeholder 5">
            <a:extLst>
              <a:ext uri="{FF2B5EF4-FFF2-40B4-BE49-F238E27FC236}">
                <a16:creationId xmlns:a16="http://schemas.microsoft.com/office/drawing/2014/main" id="{250F1CAF-63B1-F537-6236-36103E3578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790876-F92C-C56D-E36D-454A86D95C5D}"/>
              </a:ext>
            </a:extLst>
          </p:cNvPr>
          <p:cNvSpPr>
            <a:spLocks noGrp="1"/>
          </p:cNvSpPr>
          <p:nvPr>
            <p:ph type="sldNum" sz="quarter" idx="12"/>
          </p:nvPr>
        </p:nvSpPr>
        <p:spPr/>
        <p:txBody>
          <a:bodyPr/>
          <a:lstStyle/>
          <a:p>
            <a:fld id="{E5FB5C24-6F04-8D44-84B3-A5CE69B9EB6D}" type="slidenum">
              <a:rPr lang="en-US" smtClean="0"/>
              <a:t>‹#›</a:t>
            </a:fld>
            <a:endParaRPr lang="en-US"/>
          </a:p>
        </p:txBody>
      </p:sp>
    </p:spTree>
    <p:extLst>
      <p:ext uri="{BB962C8B-B14F-4D97-AF65-F5344CB8AC3E}">
        <p14:creationId xmlns:p14="http://schemas.microsoft.com/office/powerpoint/2010/main" val="19938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D2FB96-9780-5CF3-A9D8-6FA4D11F34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3C5D99E-BF74-7C12-27BB-D075CAAE62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21379-1FFA-6A36-1F0F-231041A3CC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D234250-DFC5-D240-8A5C-8123D888654D}" type="datetimeFigureOut">
              <a:rPr lang="en-US" smtClean="0"/>
              <a:t>5/11/24</a:t>
            </a:fld>
            <a:endParaRPr lang="en-US"/>
          </a:p>
        </p:txBody>
      </p:sp>
      <p:sp>
        <p:nvSpPr>
          <p:cNvPr id="5" name="Footer Placeholder 4">
            <a:extLst>
              <a:ext uri="{FF2B5EF4-FFF2-40B4-BE49-F238E27FC236}">
                <a16:creationId xmlns:a16="http://schemas.microsoft.com/office/drawing/2014/main" id="{810FB3E9-D072-4516-0D17-C93280A6BA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B4A0292-2E1B-7BE4-ADDE-ADCCE67CFE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5FB5C24-6F04-8D44-84B3-A5CE69B9EB6D}" type="slidenum">
              <a:rPr lang="en-US" smtClean="0"/>
              <a:t>‹#›</a:t>
            </a:fld>
            <a:endParaRPr lang="en-US"/>
          </a:p>
        </p:txBody>
      </p:sp>
    </p:spTree>
    <p:extLst>
      <p:ext uri="{BB962C8B-B14F-4D97-AF65-F5344CB8AC3E}">
        <p14:creationId xmlns:p14="http://schemas.microsoft.com/office/powerpoint/2010/main" val="3975525488"/>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Video 5" descr="Floating Numbers And Letters On Top Of A Book">
            <a:extLst>
              <a:ext uri="{FF2B5EF4-FFF2-40B4-BE49-F238E27FC236}">
                <a16:creationId xmlns:a16="http://schemas.microsoft.com/office/drawing/2014/main" id="{3CF9F8BB-AFB4-9DB5-9178-A5BCCA21EA37}"/>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r="1" b="285"/>
          <a:stretch/>
        </p:blipFill>
        <p:spPr>
          <a:xfrm>
            <a:off x="-3047" y="10"/>
            <a:ext cx="12191999" cy="6857990"/>
          </a:xfrm>
          <a:prstGeom prst="rect">
            <a:avLst/>
          </a:prstGeom>
        </p:spPr>
      </p:pic>
      <p:sp>
        <p:nvSpPr>
          <p:cNvPr id="12" name="Rectangle 1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3091B93-4F79-E462-7842-B988F41C64F7}"/>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a:solidFill>
                  <a:srgbClr val="FFFFFF"/>
                </a:solidFill>
              </a:rPr>
              <a:t>Interactive Vocabulary and Reading Activities</a:t>
            </a:r>
          </a:p>
        </p:txBody>
      </p:sp>
    </p:spTree>
    <p:extLst>
      <p:ext uri="{BB962C8B-B14F-4D97-AF65-F5344CB8AC3E}">
        <p14:creationId xmlns:p14="http://schemas.microsoft.com/office/powerpoint/2010/main" val="419043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mute="1">
                <p:cTn id="12" repeatCount="indefinite" fill="hold" display="0">
                  <p:stCondLst>
                    <p:cond delay="indefinite"/>
                  </p:stCondLst>
                </p:cTn>
                <p:tgtEl>
                  <p:spTgt spid="6"/>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0EDC5D-CAF3-251B-36D1-9DEFC7393B1E}"/>
              </a:ext>
            </a:extLst>
          </p:cNvPr>
          <p:cNvPicPr>
            <a:picLocks noChangeAspect="1"/>
          </p:cNvPicPr>
          <p:nvPr/>
        </p:nvPicPr>
        <p:blipFill>
          <a:blip r:embed="rId2"/>
          <a:stretch>
            <a:fillRect/>
          </a:stretch>
        </p:blipFill>
        <p:spPr>
          <a:xfrm>
            <a:off x="643467" y="783167"/>
            <a:ext cx="5291666" cy="5291666"/>
          </a:xfrm>
          <a:prstGeom prst="rect">
            <a:avLst/>
          </a:prstGeom>
        </p:spPr>
      </p:pic>
      <p:pic>
        <p:nvPicPr>
          <p:cNvPr id="2" name="Picture 1">
            <a:extLst>
              <a:ext uri="{FF2B5EF4-FFF2-40B4-BE49-F238E27FC236}">
                <a16:creationId xmlns:a16="http://schemas.microsoft.com/office/drawing/2014/main" id="{5FA10E01-8E1F-254C-88C4-17083671D91D}"/>
              </a:ext>
            </a:extLst>
          </p:cNvPr>
          <p:cNvPicPr>
            <a:picLocks noChangeAspect="1"/>
          </p:cNvPicPr>
          <p:nvPr/>
        </p:nvPicPr>
        <p:blipFill>
          <a:blip r:embed="rId3"/>
          <a:stretch>
            <a:fillRect/>
          </a:stretch>
        </p:blipFill>
        <p:spPr>
          <a:xfrm>
            <a:off x="6256865" y="783166"/>
            <a:ext cx="5291667" cy="5291667"/>
          </a:xfrm>
          <a:prstGeom prst="rect">
            <a:avLst/>
          </a:prstGeom>
        </p:spPr>
      </p:pic>
    </p:spTree>
    <p:extLst>
      <p:ext uri="{BB962C8B-B14F-4D97-AF65-F5344CB8AC3E}">
        <p14:creationId xmlns:p14="http://schemas.microsoft.com/office/powerpoint/2010/main" val="4187963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554A3122-D00C-44D7-8898-E2048BD404D0}"/>
              </a:ext>
            </a:extLst>
          </p:cNvPr>
          <p:cNvSpPr>
            <a:spLocks noGrp="1"/>
          </p:cNvSpPr>
          <p:nvPr>
            <p:ph type="title"/>
          </p:nvPr>
        </p:nvSpPr>
        <p:spPr>
          <a:xfrm>
            <a:off x="1522030" y="1209220"/>
            <a:ext cx="9147940" cy="2337238"/>
          </a:xfrm>
        </p:spPr>
        <p:txBody>
          <a:bodyPr vert="horz" lIns="91440" tIns="45720" rIns="91440" bIns="45720" rtlCol="0" anchor="b">
            <a:normAutofit/>
          </a:bodyPr>
          <a:lstStyle/>
          <a:p>
            <a:pPr algn="ctr"/>
            <a:r>
              <a:rPr lang="en-US" sz="5600" kern="1200" dirty="0">
                <a:solidFill>
                  <a:srgbClr val="FFFFFF"/>
                </a:solidFill>
                <a:latin typeface="+mj-lt"/>
                <a:ea typeface="+mj-ea"/>
                <a:cs typeface="+mj-cs"/>
              </a:rPr>
              <a:t>Let’s practice – See the word</a:t>
            </a:r>
          </a:p>
        </p:txBody>
      </p:sp>
      <p:sp>
        <p:nvSpPr>
          <p:cNvPr id="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3"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sp>
        <p:nvSpPr>
          <p:cNvPr id="15"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787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fontScale="92500" lnSpcReduction="10000"/>
          </a:bodyPr>
          <a:lstStyle/>
          <a:p>
            <a:pPr marL="0" indent="0" algn="ctr">
              <a:buNone/>
            </a:pPr>
            <a:r>
              <a:rPr lang="en-US" sz="4400" dirty="0"/>
              <a:t>Pizza</a:t>
            </a:r>
          </a:p>
          <a:p>
            <a:pPr marL="0" indent="0" algn="ctr">
              <a:buNone/>
            </a:pPr>
            <a:r>
              <a:rPr lang="en-US" sz="4400" dirty="0"/>
              <a:t>Burger</a:t>
            </a:r>
          </a:p>
          <a:p>
            <a:pPr marL="0" indent="0" algn="ctr">
              <a:buNone/>
            </a:pPr>
            <a:r>
              <a:rPr lang="en-US" sz="4400" dirty="0"/>
              <a:t>Sushi</a:t>
            </a:r>
          </a:p>
          <a:p>
            <a:pPr marL="0" indent="0" algn="ctr">
              <a:buNone/>
            </a:pPr>
            <a:r>
              <a:rPr lang="en-US" sz="4400" dirty="0"/>
              <a:t>Taco</a:t>
            </a:r>
          </a:p>
          <a:p>
            <a:pPr marL="0" indent="0" algn="ctr">
              <a:buNone/>
            </a:pPr>
            <a:r>
              <a:rPr lang="en-US" sz="4400" dirty="0"/>
              <a:t>Pasta</a:t>
            </a:r>
          </a:p>
          <a:p>
            <a:pPr marL="0" indent="0" algn="ctr">
              <a:buNone/>
            </a:pPr>
            <a:r>
              <a:rPr lang="en-US" sz="4400" dirty="0"/>
              <a:t>Curry</a:t>
            </a:r>
          </a:p>
          <a:p>
            <a:pPr marL="0" indent="0" algn="ctr">
              <a:buNone/>
            </a:pPr>
            <a:r>
              <a:rPr lang="en-US" sz="4400" dirty="0"/>
              <a:t>Sandwich</a:t>
            </a:r>
          </a:p>
          <a:p>
            <a:pPr marL="0" indent="0" algn="ctr">
              <a:buNone/>
            </a:pPr>
            <a:r>
              <a:rPr lang="en-US" sz="4400" dirty="0"/>
              <a:t>salad</a:t>
            </a:r>
          </a:p>
        </p:txBody>
      </p:sp>
    </p:spTree>
    <p:extLst>
      <p:ext uri="{BB962C8B-B14F-4D97-AF65-F5344CB8AC3E}">
        <p14:creationId xmlns:p14="http://schemas.microsoft.com/office/powerpoint/2010/main" val="880738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3D4D44-E9EC-25FB-9AE6-4D01F680A8B9}"/>
              </a:ext>
            </a:extLst>
          </p:cNvPr>
          <p:cNvPicPr>
            <a:picLocks noChangeAspect="1"/>
          </p:cNvPicPr>
          <p:nvPr/>
        </p:nvPicPr>
        <p:blipFill>
          <a:blip r:embed="rId2"/>
          <a:stretch>
            <a:fillRect/>
          </a:stretch>
        </p:blipFill>
        <p:spPr>
          <a:xfrm>
            <a:off x="216865" y="237435"/>
            <a:ext cx="2676661" cy="2676661"/>
          </a:xfrm>
          <a:prstGeom prst="rect">
            <a:avLst/>
          </a:prstGeom>
        </p:spPr>
      </p:pic>
      <p:pic>
        <p:nvPicPr>
          <p:cNvPr id="5" name="Picture 4">
            <a:extLst>
              <a:ext uri="{FF2B5EF4-FFF2-40B4-BE49-F238E27FC236}">
                <a16:creationId xmlns:a16="http://schemas.microsoft.com/office/drawing/2014/main" id="{BCDF41E0-4EE1-E2E1-F003-633DD7B20BDA}"/>
              </a:ext>
            </a:extLst>
          </p:cNvPr>
          <p:cNvPicPr>
            <a:picLocks noChangeAspect="1"/>
          </p:cNvPicPr>
          <p:nvPr/>
        </p:nvPicPr>
        <p:blipFill>
          <a:blip r:embed="rId3"/>
          <a:stretch>
            <a:fillRect/>
          </a:stretch>
        </p:blipFill>
        <p:spPr>
          <a:xfrm>
            <a:off x="3258655" y="237435"/>
            <a:ext cx="2676661" cy="2676661"/>
          </a:xfrm>
          <a:prstGeom prst="rect">
            <a:avLst/>
          </a:prstGeom>
        </p:spPr>
      </p:pic>
      <p:pic>
        <p:nvPicPr>
          <p:cNvPr id="6" name="Picture 5">
            <a:extLst>
              <a:ext uri="{FF2B5EF4-FFF2-40B4-BE49-F238E27FC236}">
                <a16:creationId xmlns:a16="http://schemas.microsoft.com/office/drawing/2014/main" id="{5E7E4DE4-C158-F731-CD42-2B0E51FB1971}"/>
              </a:ext>
            </a:extLst>
          </p:cNvPr>
          <p:cNvPicPr>
            <a:picLocks noChangeAspect="1"/>
          </p:cNvPicPr>
          <p:nvPr/>
        </p:nvPicPr>
        <p:blipFill>
          <a:blip r:embed="rId4"/>
          <a:stretch>
            <a:fillRect/>
          </a:stretch>
        </p:blipFill>
        <p:spPr>
          <a:xfrm>
            <a:off x="6256686" y="237435"/>
            <a:ext cx="2676661" cy="2676661"/>
          </a:xfrm>
          <a:prstGeom prst="rect">
            <a:avLst/>
          </a:prstGeom>
        </p:spPr>
      </p:pic>
      <p:pic>
        <p:nvPicPr>
          <p:cNvPr id="7" name="Picture 6">
            <a:extLst>
              <a:ext uri="{FF2B5EF4-FFF2-40B4-BE49-F238E27FC236}">
                <a16:creationId xmlns:a16="http://schemas.microsoft.com/office/drawing/2014/main" id="{966D07D1-01DD-EB23-FF3C-BADD6117941A}"/>
              </a:ext>
            </a:extLst>
          </p:cNvPr>
          <p:cNvPicPr>
            <a:picLocks noChangeAspect="1"/>
          </p:cNvPicPr>
          <p:nvPr/>
        </p:nvPicPr>
        <p:blipFill>
          <a:blip r:embed="rId5"/>
          <a:stretch>
            <a:fillRect/>
          </a:stretch>
        </p:blipFill>
        <p:spPr>
          <a:xfrm>
            <a:off x="9254717" y="237435"/>
            <a:ext cx="2676661" cy="2676661"/>
          </a:xfrm>
          <a:prstGeom prst="rect">
            <a:avLst/>
          </a:prstGeom>
        </p:spPr>
      </p:pic>
      <p:pic>
        <p:nvPicPr>
          <p:cNvPr id="8" name="Picture 7">
            <a:extLst>
              <a:ext uri="{FF2B5EF4-FFF2-40B4-BE49-F238E27FC236}">
                <a16:creationId xmlns:a16="http://schemas.microsoft.com/office/drawing/2014/main" id="{B6364101-B937-633A-2A82-BF051580079E}"/>
              </a:ext>
            </a:extLst>
          </p:cNvPr>
          <p:cNvPicPr>
            <a:picLocks noChangeAspect="1"/>
          </p:cNvPicPr>
          <p:nvPr/>
        </p:nvPicPr>
        <p:blipFill>
          <a:blip r:embed="rId6"/>
          <a:stretch>
            <a:fillRect/>
          </a:stretch>
        </p:blipFill>
        <p:spPr>
          <a:xfrm>
            <a:off x="208312" y="3429000"/>
            <a:ext cx="2676661" cy="2676661"/>
          </a:xfrm>
          <a:prstGeom prst="rect">
            <a:avLst/>
          </a:prstGeom>
        </p:spPr>
      </p:pic>
      <p:pic>
        <p:nvPicPr>
          <p:cNvPr id="9" name="Picture 8">
            <a:extLst>
              <a:ext uri="{FF2B5EF4-FFF2-40B4-BE49-F238E27FC236}">
                <a16:creationId xmlns:a16="http://schemas.microsoft.com/office/drawing/2014/main" id="{FA35BA4B-7355-8F6C-5D76-CC4BEE0827A8}"/>
              </a:ext>
            </a:extLst>
          </p:cNvPr>
          <p:cNvPicPr>
            <a:picLocks noChangeAspect="1"/>
          </p:cNvPicPr>
          <p:nvPr/>
        </p:nvPicPr>
        <p:blipFill>
          <a:blip r:embed="rId7"/>
          <a:stretch>
            <a:fillRect/>
          </a:stretch>
        </p:blipFill>
        <p:spPr>
          <a:xfrm>
            <a:off x="3258655" y="3429000"/>
            <a:ext cx="2676661" cy="2676661"/>
          </a:xfrm>
          <a:prstGeom prst="rect">
            <a:avLst/>
          </a:prstGeom>
        </p:spPr>
      </p:pic>
      <p:pic>
        <p:nvPicPr>
          <p:cNvPr id="10" name="Picture 9">
            <a:extLst>
              <a:ext uri="{FF2B5EF4-FFF2-40B4-BE49-F238E27FC236}">
                <a16:creationId xmlns:a16="http://schemas.microsoft.com/office/drawing/2014/main" id="{B80B1C97-74C7-7D17-8D37-5EC507056FA2}"/>
              </a:ext>
            </a:extLst>
          </p:cNvPr>
          <p:cNvPicPr>
            <a:picLocks noChangeAspect="1"/>
          </p:cNvPicPr>
          <p:nvPr/>
        </p:nvPicPr>
        <p:blipFill>
          <a:blip r:embed="rId8"/>
          <a:stretch>
            <a:fillRect/>
          </a:stretch>
        </p:blipFill>
        <p:spPr>
          <a:xfrm>
            <a:off x="6256685" y="3428999"/>
            <a:ext cx="2676661" cy="2676661"/>
          </a:xfrm>
          <a:prstGeom prst="rect">
            <a:avLst/>
          </a:prstGeom>
        </p:spPr>
      </p:pic>
      <p:pic>
        <p:nvPicPr>
          <p:cNvPr id="11" name="Picture 10">
            <a:extLst>
              <a:ext uri="{FF2B5EF4-FFF2-40B4-BE49-F238E27FC236}">
                <a16:creationId xmlns:a16="http://schemas.microsoft.com/office/drawing/2014/main" id="{03C2E582-FC50-BC06-6AA4-890830D37D14}"/>
              </a:ext>
            </a:extLst>
          </p:cNvPr>
          <p:cNvPicPr>
            <a:picLocks noChangeAspect="1"/>
          </p:cNvPicPr>
          <p:nvPr/>
        </p:nvPicPr>
        <p:blipFill>
          <a:blip r:embed="rId9"/>
          <a:stretch>
            <a:fillRect/>
          </a:stretch>
        </p:blipFill>
        <p:spPr>
          <a:xfrm>
            <a:off x="9254717" y="3428999"/>
            <a:ext cx="2676661" cy="2676661"/>
          </a:xfrm>
          <a:prstGeom prst="rect">
            <a:avLst/>
          </a:prstGeom>
        </p:spPr>
      </p:pic>
      <p:sp>
        <p:nvSpPr>
          <p:cNvPr id="12" name="Content Placeholder 5">
            <a:extLst>
              <a:ext uri="{FF2B5EF4-FFF2-40B4-BE49-F238E27FC236}">
                <a16:creationId xmlns:a16="http://schemas.microsoft.com/office/drawing/2014/main" id="{256608C6-BFAE-8A80-C399-6B712EA153E7}"/>
              </a:ext>
            </a:extLst>
          </p:cNvPr>
          <p:cNvSpPr txBox="1">
            <a:spLocks/>
          </p:cNvSpPr>
          <p:nvPr/>
        </p:nvSpPr>
        <p:spPr>
          <a:xfrm>
            <a:off x="6096000" y="1342320"/>
            <a:ext cx="2420455" cy="54246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p:txBody>
      </p:sp>
      <p:sp>
        <p:nvSpPr>
          <p:cNvPr id="14" name="TextBox 13">
            <a:extLst>
              <a:ext uri="{FF2B5EF4-FFF2-40B4-BE49-F238E27FC236}">
                <a16:creationId xmlns:a16="http://schemas.microsoft.com/office/drawing/2014/main" id="{EBE39DBF-6EFF-9AC4-8CB9-533C44245529}"/>
              </a:ext>
            </a:extLst>
          </p:cNvPr>
          <p:cNvSpPr txBox="1"/>
          <p:nvPr/>
        </p:nvSpPr>
        <p:spPr>
          <a:xfrm>
            <a:off x="1059516" y="2914096"/>
            <a:ext cx="974252" cy="369332"/>
          </a:xfrm>
          <a:prstGeom prst="rect">
            <a:avLst/>
          </a:prstGeom>
          <a:noFill/>
        </p:spPr>
        <p:txBody>
          <a:bodyPr wrap="square">
            <a:spAutoFit/>
          </a:bodyPr>
          <a:lstStyle/>
          <a:p>
            <a:pPr marL="0" indent="0" algn="ctr">
              <a:buFont typeface="Arial" panose="020B0604020202020204" pitchFamily="34" charset="0"/>
              <a:buNone/>
            </a:pPr>
            <a:r>
              <a:rPr lang="en-US" sz="1800" dirty="0"/>
              <a:t>Pizza</a:t>
            </a:r>
          </a:p>
        </p:txBody>
      </p:sp>
      <p:sp>
        <p:nvSpPr>
          <p:cNvPr id="16" name="TextBox 15">
            <a:extLst>
              <a:ext uri="{FF2B5EF4-FFF2-40B4-BE49-F238E27FC236}">
                <a16:creationId xmlns:a16="http://schemas.microsoft.com/office/drawing/2014/main" id="{2AD467D0-695E-56C8-3A0A-68E99B0F229D}"/>
              </a:ext>
            </a:extLst>
          </p:cNvPr>
          <p:cNvSpPr txBox="1"/>
          <p:nvPr/>
        </p:nvSpPr>
        <p:spPr>
          <a:xfrm>
            <a:off x="4167900" y="2914096"/>
            <a:ext cx="849802" cy="369332"/>
          </a:xfrm>
          <a:prstGeom prst="rect">
            <a:avLst/>
          </a:prstGeom>
          <a:noFill/>
        </p:spPr>
        <p:txBody>
          <a:bodyPr wrap="square">
            <a:spAutoFit/>
          </a:bodyPr>
          <a:lstStyle/>
          <a:p>
            <a:pPr algn="ctr"/>
            <a:r>
              <a:rPr lang="en-US" sz="1800" dirty="0"/>
              <a:t>Burger</a:t>
            </a:r>
            <a:endParaRPr lang="en-US" dirty="0"/>
          </a:p>
        </p:txBody>
      </p:sp>
      <p:sp>
        <p:nvSpPr>
          <p:cNvPr id="18" name="TextBox 17">
            <a:extLst>
              <a:ext uri="{FF2B5EF4-FFF2-40B4-BE49-F238E27FC236}">
                <a16:creationId xmlns:a16="http://schemas.microsoft.com/office/drawing/2014/main" id="{0943FAC6-C494-7F4F-0F10-603BA2A6CC9E}"/>
              </a:ext>
            </a:extLst>
          </p:cNvPr>
          <p:cNvSpPr txBox="1"/>
          <p:nvPr/>
        </p:nvSpPr>
        <p:spPr>
          <a:xfrm>
            <a:off x="7087486" y="2914096"/>
            <a:ext cx="1015056" cy="369332"/>
          </a:xfrm>
          <a:prstGeom prst="rect">
            <a:avLst/>
          </a:prstGeom>
          <a:noFill/>
        </p:spPr>
        <p:txBody>
          <a:bodyPr wrap="square">
            <a:spAutoFit/>
          </a:bodyPr>
          <a:lstStyle/>
          <a:p>
            <a:pPr marL="0" indent="0" algn="ctr">
              <a:buFont typeface="Arial" panose="020B0604020202020204" pitchFamily="34" charset="0"/>
              <a:buNone/>
            </a:pPr>
            <a:r>
              <a:rPr lang="en-US" sz="1800" dirty="0"/>
              <a:t>Sushi</a:t>
            </a:r>
          </a:p>
        </p:txBody>
      </p:sp>
      <p:sp>
        <p:nvSpPr>
          <p:cNvPr id="20" name="TextBox 19">
            <a:extLst>
              <a:ext uri="{FF2B5EF4-FFF2-40B4-BE49-F238E27FC236}">
                <a16:creationId xmlns:a16="http://schemas.microsoft.com/office/drawing/2014/main" id="{9240153B-148F-A274-E22B-D2E922D961BD}"/>
              </a:ext>
            </a:extLst>
          </p:cNvPr>
          <p:cNvSpPr txBox="1"/>
          <p:nvPr/>
        </p:nvSpPr>
        <p:spPr>
          <a:xfrm>
            <a:off x="10125413" y="2918339"/>
            <a:ext cx="935268" cy="369332"/>
          </a:xfrm>
          <a:prstGeom prst="rect">
            <a:avLst/>
          </a:prstGeom>
          <a:noFill/>
        </p:spPr>
        <p:txBody>
          <a:bodyPr wrap="square">
            <a:spAutoFit/>
          </a:bodyPr>
          <a:lstStyle/>
          <a:p>
            <a:pPr algn="ctr"/>
            <a:r>
              <a:rPr lang="en-US" sz="1800" dirty="0"/>
              <a:t>Taco</a:t>
            </a:r>
            <a:endParaRPr lang="en-US" dirty="0"/>
          </a:p>
        </p:txBody>
      </p:sp>
      <p:sp>
        <p:nvSpPr>
          <p:cNvPr id="22" name="TextBox 21">
            <a:extLst>
              <a:ext uri="{FF2B5EF4-FFF2-40B4-BE49-F238E27FC236}">
                <a16:creationId xmlns:a16="http://schemas.microsoft.com/office/drawing/2014/main" id="{8AB5AA38-F027-0E2F-959D-446A3BCED935}"/>
              </a:ext>
            </a:extLst>
          </p:cNvPr>
          <p:cNvSpPr txBox="1"/>
          <p:nvPr/>
        </p:nvSpPr>
        <p:spPr>
          <a:xfrm>
            <a:off x="1115848" y="6177546"/>
            <a:ext cx="861587" cy="369332"/>
          </a:xfrm>
          <a:prstGeom prst="rect">
            <a:avLst/>
          </a:prstGeom>
          <a:noFill/>
        </p:spPr>
        <p:txBody>
          <a:bodyPr wrap="square">
            <a:spAutoFit/>
          </a:bodyPr>
          <a:lstStyle/>
          <a:p>
            <a:pPr marL="0" indent="0" algn="ctr">
              <a:buFont typeface="Arial" panose="020B0604020202020204" pitchFamily="34" charset="0"/>
              <a:buNone/>
            </a:pPr>
            <a:r>
              <a:rPr lang="en-US" sz="1800" dirty="0"/>
              <a:t>Pasta</a:t>
            </a:r>
          </a:p>
        </p:txBody>
      </p:sp>
      <p:sp>
        <p:nvSpPr>
          <p:cNvPr id="24" name="TextBox 23">
            <a:extLst>
              <a:ext uri="{FF2B5EF4-FFF2-40B4-BE49-F238E27FC236}">
                <a16:creationId xmlns:a16="http://schemas.microsoft.com/office/drawing/2014/main" id="{FC7113C2-03E9-0E95-D69B-CFCD2B27BFB9}"/>
              </a:ext>
            </a:extLst>
          </p:cNvPr>
          <p:cNvSpPr txBox="1"/>
          <p:nvPr/>
        </p:nvSpPr>
        <p:spPr>
          <a:xfrm>
            <a:off x="4045930" y="6177546"/>
            <a:ext cx="1093741" cy="369332"/>
          </a:xfrm>
          <a:prstGeom prst="rect">
            <a:avLst/>
          </a:prstGeom>
          <a:noFill/>
        </p:spPr>
        <p:txBody>
          <a:bodyPr wrap="square">
            <a:spAutoFit/>
          </a:bodyPr>
          <a:lstStyle/>
          <a:p>
            <a:pPr marL="0" indent="0" algn="ctr">
              <a:buFont typeface="Arial" panose="020B0604020202020204" pitchFamily="34" charset="0"/>
              <a:buNone/>
            </a:pPr>
            <a:r>
              <a:rPr lang="en-US" sz="1800" dirty="0"/>
              <a:t>Curry</a:t>
            </a:r>
          </a:p>
        </p:txBody>
      </p:sp>
      <p:sp>
        <p:nvSpPr>
          <p:cNvPr id="26" name="TextBox 25">
            <a:extLst>
              <a:ext uri="{FF2B5EF4-FFF2-40B4-BE49-F238E27FC236}">
                <a16:creationId xmlns:a16="http://schemas.microsoft.com/office/drawing/2014/main" id="{B2C582EE-114A-ACAE-524B-35D1FEE8503C}"/>
              </a:ext>
            </a:extLst>
          </p:cNvPr>
          <p:cNvSpPr txBox="1"/>
          <p:nvPr/>
        </p:nvSpPr>
        <p:spPr>
          <a:xfrm>
            <a:off x="6787645" y="6195638"/>
            <a:ext cx="1614739" cy="369332"/>
          </a:xfrm>
          <a:prstGeom prst="rect">
            <a:avLst/>
          </a:prstGeom>
          <a:noFill/>
        </p:spPr>
        <p:txBody>
          <a:bodyPr wrap="square">
            <a:spAutoFit/>
          </a:bodyPr>
          <a:lstStyle/>
          <a:p>
            <a:pPr marL="0" indent="0" algn="ctr">
              <a:buFont typeface="Arial" panose="020B0604020202020204" pitchFamily="34" charset="0"/>
              <a:buNone/>
            </a:pPr>
            <a:r>
              <a:rPr lang="en-US" sz="1800" dirty="0"/>
              <a:t>Sandwich</a:t>
            </a:r>
          </a:p>
        </p:txBody>
      </p:sp>
      <p:sp>
        <p:nvSpPr>
          <p:cNvPr id="28" name="TextBox 27">
            <a:extLst>
              <a:ext uri="{FF2B5EF4-FFF2-40B4-BE49-F238E27FC236}">
                <a16:creationId xmlns:a16="http://schemas.microsoft.com/office/drawing/2014/main" id="{E3E6103A-745F-3D31-1995-2AE75AD427E1}"/>
              </a:ext>
            </a:extLst>
          </p:cNvPr>
          <p:cNvSpPr txBox="1"/>
          <p:nvPr/>
        </p:nvSpPr>
        <p:spPr>
          <a:xfrm>
            <a:off x="10199083" y="6177546"/>
            <a:ext cx="787928" cy="369332"/>
          </a:xfrm>
          <a:prstGeom prst="rect">
            <a:avLst/>
          </a:prstGeom>
          <a:noFill/>
        </p:spPr>
        <p:txBody>
          <a:bodyPr wrap="square">
            <a:spAutoFit/>
          </a:bodyPr>
          <a:lstStyle/>
          <a:p>
            <a:pPr algn="ctr"/>
            <a:r>
              <a:rPr lang="en-US" sz="1800" dirty="0"/>
              <a:t>salad</a:t>
            </a:r>
            <a:endParaRPr lang="en-US" dirty="0"/>
          </a:p>
        </p:txBody>
      </p:sp>
    </p:spTree>
    <p:extLst>
      <p:ext uri="{BB962C8B-B14F-4D97-AF65-F5344CB8AC3E}">
        <p14:creationId xmlns:p14="http://schemas.microsoft.com/office/powerpoint/2010/main" val="3871209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283A79-F016-EA89-6EB8-EE566FF38CAE}"/>
              </a:ext>
            </a:extLst>
          </p:cNvPr>
          <p:cNvPicPr>
            <a:picLocks noChangeAspect="1"/>
          </p:cNvPicPr>
          <p:nvPr/>
        </p:nvPicPr>
        <p:blipFill>
          <a:blip r:embed="rId2"/>
          <a:stretch>
            <a:fillRect/>
          </a:stretch>
        </p:blipFill>
        <p:spPr>
          <a:xfrm>
            <a:off x="643467" y="783167"/>
            <a:ext cx="5291666" cy="5291666"/>
          </a:xfrm>
          <a:prstGeom prst="rect">
            <a:avLst/>
          </a:prstGeom>
        </p:spPr>
      </p:pic>
      <p:pic>
        <p:nvPicPr>
          <p:cNvPr id="2" name="Picture 1">
            <a:extLst>
              <a:ext uri="{FF2B5EF4-FFF2-40B4-BE49-F238E27FC236}">
                <a16:creationId xmlns:a16="http://schemas.microsoft.com/office/drawing/2014/main" id="{22CAB03D-9FDA-0BEE-8242-BB1F067F8FE9}"/>
              </a:ext>
            </a:extLst>
          </p:cNvPr>
          <p:cNvPicPr>
            <a:picLocks noChangeAspect="1"/>
          </p:cNvPicPr>
          <p:nvPr/>
        </p:nvPicPr>
        <p:blipFill>
          <a:blip r:embed="rId3"/>
          <a:stretch>
            <a:fillRect/>
          </a:stretch>
        </p:blipFill>
        <p:spPr>
          <a:xfrm>
            <a:off x="6256865" y="783166"/>
            <a:ext cx="5291667" cy="5291667"/>
          </a:xfrm>
          <a:prstGeom prst="rect">
            <a:avLst/>
          </a:prstGeom>
        </p:spPr>
      </p:pic>
    </p:spTree>
    <p:extLst>
      <p:ext uri="{BB962C8B-B14F-4D97-AF65-F5344CB8AC3E}">
        <p14:creationId xmlns:p14="http://schemas.microsoft.com/office/powerpoint/2010/main" val="2285142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0820B8-A6DD-BECD-26B0-C021F854108B}"/>
              </a:ext>
            </a:extLst>
          </p:cNvPr>
          <p:cNvPicPr>
            <a:picLocks noChangeAspect="1"/>
          </p:cNvPicPr>
          <p:nvPr/>
        </p:nvPicPr>
        <p:blipFill>
          <a:blip r:embed="rId2"/>
          <a:stretch>
            <a:fillRect/>
          </a:stretch>
        </p:blipFill>
        <p:spPr>
          <a:xfrm>
            <a:off x="643467" y="783167"/>
            <a:ext cx="5291666" cy="5291666"/>
          </a:xfrm>
          <a:prstGeom prst="rect">
            <a:avLst/>
          </a:prstGeom>
        </p:spPr>
      </p:pic>
      <p:pic>
        <p:nvPicPr>
          <p:cNvPr id="3" name="Picture 2">
            <a:extLst>
              <a:ext uri="{FF2B5EF4-FFF2-40B4-BE49-F238E27FC236}">
                <a16:creationId xmlns:a16="http://schemas.microsoft.com/office/drawing/2014/main" id="{DBBDCE94-55B9-54CA-49FD-2814A9C385C0}"/>
              </a:ext>
            </a:extLst>
          </p:cNvPr>
          <p:cNvPicPr>
            <a:picLocks noChangeAspect="1"/>
          </p:cNvPicPr>
          <p:nvPr/>
        </p:nvPicPr>
        <p:blipFill>
          <a:blip r:embed="rId3"/>
          <a:stretch>
            <a:fillRect/>
          </a:stretch>
        </p:blipFill>
        <p:spPr>
          <a:xfrm>
            <a:off x="6256865" y="783166"/>
            <a:ext cx="5291667" cy="5291667"/>
          </a:xfrm>
          <a:prstGeom prst="rect">
            <a:avLst/>
          </a:prstGeom>
        </p:spPr>
      </p:pic>
    </p:spTree>
    <p:extLst>
      <p:ext uri="{BB962C8B-B14F-4D97-AF65-F5344CB8AC3E}">
        <p14:creationId xmlns:p14="http://schemas.microsoft.com/office/powerpoint/2010/main" val="1569616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B7C0E06-6EE7-4DC1-8358-E6A2581DF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80073311-FD31-D114-C53B-9F4E0464370C}"/>
              </a:ext>
            </a:extLst>
          </p:cNvPr>
          <p:cNvPicPr>
            <a:picLocks noChangeAspect="1"/>
          </p:cNvPicPr>
          <p:nvPr/>
        </p:nvPicPr>
        <p:blipFill rotWithShape="1">
          <a:blip r:embed="rId2"/>
          <a:srcRect l="1828" r="5078"/>
          <a:stretch/>
        </p:blipFill>
        <p:spPr>
          <a:xfrm>
            <a:off x="643467" y="557190"/>
            <a:ext cx="5346948" cy="5743612"/>
          </a:xfrm>
          <a:prstGeom prst="rect">
            <a:avLst/>
          </a:prstGeom>
        </p:spPr>
      </p:pic>
      <p:pic>
        <p:nvPicPr>
          <p:cNvPr id="3" name="Picture 2">
            <a:extLst>
              <a:ext uri="{FF2B5EF4-FFF2-40B4-BE49-F238E27FC236}">
                <a16:creationId xmlns:a16="http://schemas.microsoft.com/office/drawing/2014/main" id="{B0B70D82-861E-DDF3-F6AE-5DA9A7112DE9}"/>
              </a:ext>
            </a:extLst>
          </p:cNvPr>
          <p:cNvPicPr>
            <a:picLocks noChangeAspect="1"/>
          </p:cNvPicPr>
          <p:nvPr/>
        </p:nvPicPr>
        <p:blipFill rotWithShape="1">
          <a:blip r:embed="rId3"/>
          <a:srcRect l="3143" r="3439"/>
          <a:stretch/>
        </p:blipFill>
        <p:spPr>
          <a:xfrm>
            <a:off x="6182942" y="557190"/>
            <a:ext cx="5365590" cy="5743612"/>
          </a:xfrm>
          <a:prstGeom prst="rect">
            <a:avLst/>
          </a:prstGeom>
        </p:spPr>
      </p:pic>
    </p:spTree>
    <p:extLst>
      <p:ext uri="{BB962C8B-B14F-4D97-AF65-F5344CB8AC3E}">
        <p14:creationId xmlns:p14="http://schemas.microsoft.com/office/powerpoint/2010/main" val="2580290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B7C0E06-6EE7-4DC1-8358-E6A2581DF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3A5103E0-3377-CD5D-74FD-655DE3497932}"/>
              </a:ext>
            </a:extLst>
          </p:cNvPr>
          <p:cNvPicPr>
            <a:picLocks noChangeAspect="1"/>
          </p:cNvPicPr>
          <p:nvPr/>
        </p:nvPicPr>
        <p:blipFill rotWithShape="1">
          <a:blip r:embed="rId2"/>
          <a:srcRect l="4155" r="2751"/>
          <a:stretch/>
        </p:blipFill>
        <p:spPr>
          <a:xfrm>
            <a:off x="643467" y="557190"/>
            <a:ext cx="5346948" cy="5743612"/>
          </a:xfrm>
          <a:prstGeom prst="rect">
            <a:avLst/>
          </a:prstGeom>
        </p:spPr>
      </p:pic>
      <p:pic>
        <p:nvPicPr>
          <p:cNvPr id="2" name="Picture 1">
            <a:extLst>
              <a:ext uri="{FF2B5EF4-FFF2-40B4-BE49-F238E27FC236}">
                <a16:creationId xmlns:a16="http://schemas.microsoft.com/office/drawing/2014/main" id="{0AE3553C-B1F3-269F-4ADD-AE5CC679FC13}"/>
              </a:ext>
            </a:extLst>
          </p:cNvPr>
          <p:cNvPicPr>
            <a:picLocks noChangeAspect="1"/>
          </p:cNvPicPr>
          <p:nvPr/>
        </p:nvPicPr>
        <p:blipFill rotWithShape="1">
          <a:blip r:embed="rId3"/>
          <a:srcRect l="404" r="6177"/>
          <a:stretch/>
        </p:blipFill>
        <p:spPr>
          <a:xfrm>
            <a:off x="6182942" y="557190"/>
            <a:ext cx="5365590" cy="5743612"/>
          </a:xfrm>
          <a:prstGeom prst="rect">
            <a:avLst/>
          </a:prstGeom>
        </p:spPr>
      </p:pic>
    </p:spTree>
    <p:extLst>
      <p:ext uri="{BB962C8B-B14F-4D97-AF65-F5344CB8AC3E}">
        <p14:creationId xmlns:p14="http://schemas.microsoft.com/office/powerpoint/2010/main" val="504884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3D4D44-E9EC-25FB-9AE6-4D01F680A8B9}"/>
              </a:ext>
            </a:extLst>
          </p:cNvPr>
          <p:cNvPicPr>
            <a:picLocks noChangeAspect="1"/>
          </p:cNvPicPr>
          <p:nvPr/>
        </p:nvPicPr>
        <p:blipFill>
          <a:blip r:embed="rId2"/>
          <a:stretch>
            <a:fillRect/>
          </a:stretch>
        </p:blipFill>
        <p:spPr>
          <a:xfrm>
            <a:off x="216865" y="237435"/>
            <a:ext cx="2676661" cy="2676661"/>
          </a:xfrm>
          <a:prstGeom prst="rect">
            <a:avLst/>
          </a:prstGeom>
        </p:spPr>
      </p:pic>
      <p:pic>
        <p:nvPicPr>
          <p:cNvPr id="5" name="Picture 4">
            <a:extLst>
              <a:ext uri="{FF2B5EF4-FFF2-40B4-BE49-F238E27FC236}">
                <a16:creationId xmlns:a16="http://schemas.microsoft.com/office/drawing/2014/main" id="{BCDF41E0-4EE1-E2E1-F003-633DD7B20BDA}"/>
              </a:ext>
            </a:extLst>
          </p:cNvPr>
          <p:cNvPicPr>
            <a:picLocks noChangeAspect="1"/>
          </p:cNvPicPr>
          <p:nvPr/>
        </p:nvPicPr>
        <p:blipFill>
          <a:blip r:embed="rId3"/>
          <a:stretch>
            <a:fillRect/>
          </a:stretch>
        </p:blipFill>
        <p:spPr>
          <a:xfrm>
            <a:off x="3258655" y="237435"/>
            <a:ext cx="2676661" cy="2676661"/>
          </a:xfrm>
          <a:prstGeom prst="rect">
            <a:avLst/>
          </a:prstGeom>
        </p:spPr>
      </p:pic>
      <p:pic>
        <p:nvPicPr>
          <p:cNvPr id="6" name="Picture 5">
            <a:extLst>
              <a:ext uri="{FF2B5EF4-FFF2-40B4-BE49-F238E27FC236}">
                <a16:creationId xmlns:a16="http://schemas.microsoft.com/office/drawing/2014/main" id="{5E7E4DE4-C158-F731-CD42-2B0E51FB1971}"/>
              </a:ext>
            </a:extLst>
          </p:cNvPr>
          <p:cNvPicPr>
            <a:picLocks noChangeAspect="1"/>
          </p:cNvPicPr>
          <p:nvPr/>
        </p:nvPicPr>
        <p:blipFill>
          <a:blip r:embed="rId4"/>
          <a:stretch>
            <a:fillRect/>
          </a:stretch>
        </p:blipFill>
        <p:spPr>
          <a:xfrm>
            <a:off x="6256686" y="237435"/>
            <a:ext cx="2676661" cy="2676661"/>
          </a:xfrm>
          <a:prstGeom prst="rect">
            <a:avLst/>
          </a:prstGeom>
        </p:spPr>
      </p:pic>
      <p:pic>
        <p:nvPicPr>
          <p:cNvPr id="7" name="Picture 6">
            <a:extLst>
              <a:ext uri="{FF2B5EF4-FFF2-40B4-BE49-F238E27FC236}">
                <a16:creationId xmlns:a16="http://schemas.microsoft.com/office/drawing/2014/main" id="{966D07D1-01DD-EB23-FF3C-BADD6117941A}"/>
              </a:ext>
            </a:extLst>
          </p:cNvPr>
          <p:cNvPicPr>
            <a:picLocks noChangeAspect="1"/>
          </p:cNvPicPr>
          <p:nvPr/>
        </p:nvPicPr>
        <p:blipFill>
          <a:blip r:embed="rId5"/>
          <a:stretch>
            <a:fillRect/>
          </a:stretch>
        </p:blipFill>
        <p:spPr>
          <a:xfrm>
            <a:off x="9254717" y="237435"/>
            <a:ext cx="2676661" cy="2676661"/>
          </a:xfrm>
          <a:prstGeom prst="rect">
            <a:avLst/>
          </a:prstGeom>
        </p:spPr>
      </p:pic>
      <p:pic>
        <p:nvPicPr>
          <p:cNvPr id="8" name="Picture 7">
            <a:extLst>
              <a:ext uri="{FF2B5EF4-FFF2-40B4-BE49-F238E27FC236}">
                <a16:creationId xmlns:a16="http://schemas.microsoft.com/office/drawing/2014/main" id="{B6364101-B937-633A-2A82-BF051580079E}"/>
              </a:ext>
            </a:extLst>
          </p:cNvPr>
          <p:cNvPicPr>
            <a:picLocks noChangeAspect="1"/>
          </p:cNvPicPr>
          <p:nvPr/>
        </p:nvPicPr>
        <p:blipFill>
          <a:blip r:embed="rId6"/>
          <a:stretch>
            <a:fillRect/>
          </a:stretch>
        </p:blipFill>
        <p:spPr>
          <a:xfrm>
            <a:off x="208312" y="3429000"/>
            <a:ext cx="2676661" cy="2676661"/>
          </a:xfrm>
          <a:prstGeom prst="rect">
            <a:avLst/>
          </a:prstGeom>
        </p:spPr>
      </p:pic>
      <p:pic>
        <p:nvPicPr>
          <p:cNvPr id="9" name="Picture 8">
            <a:extLst>
              <a:ext uri="{FF2B5EF4-FFF2-40B4-BE49-F238E27FC236}">
                <a16:creationId xmlns:a16="http://schemas.microsoft.com/office/drawing/2014/main" id="{FA35BA4B-7355-8F6C-5D76-CC4BEE0827A8}"/>
              </a:ext>
            </a:extLst>
          </p:cNvPr>
          <p:cNvPicPr>
            <a:picLocks noChangeAspect="1"/>
          </p:cNvPicPr>
          <p:nvPr/>
        </p:nvPicPr>
        <p:blipFill>
          <a:blip r:embed="rId7"/>
          <a:stretch>
            <a:fillRect/>
          </a:stretch>
        </p:blipFill>
        <p:spPr>
          <a:xfrm>
            <a:off x="3258655" y="3429000"/>
            <a:ext cx="2676661" cy="2676661"/>
          </a:xfrm>
          <a:prstGeom prst="rect">
            <a:avLst/>
          </a:prstGeom>
        </p:spPr>
      </p:pic>
      <p:pic>
        <p:nvPicPr>
          <p:cNvPr id="10" name="Picture 9">
            <a:extLst>
              <a:ext uri="{FF2B5EF4-FFF2-40B4-BE49-F238E27FC236}">
                <a16:creationId xmlns:a16="http://schemas.microsoft.com/office/drawing/2014/main" id="{B80B1C97-74C7-7D17-8D37-5EC507056FA2}"/>
              </a:ext>
            </a:extLst>
          </p:cNvPr>
          <p:cNvPicPr>
            <a:picLocks noChangeAspect="1"/>
          </p:cNvPicPr>
          <p:nvPr/>
        </p:nvPicPr>
        <p:blipFill>
          <a:blip r:embed="rId8"/>
          <a:stretch>
            <a:fillRect/>
          </a:stretch>
        </p:blipFill>
        <p:spPr>
          <a:xfrm>
            <a:off x="6256685" y="3428999"/>
            <a:ext cx="2676661" cy="2676661"/>
          </a:xfrm>
          <a:prstGeom prst="rect">
            <a:avLst/>
          </a:prstGeom>
        </p:spPr>
      </p:pic>
      <p:pic>
        <p:nvPicPr>
          <p:cNvPr id="11" name="Picture 10">
            <a:extLst>
              <a:ext uri="{FF2B5EF4-FFF2-40B4-BE49-F238E27FC236}">
                <a16:creationId xmlns:a16="http://schemas.microsoft.com/office/drawing/2014/main" id="{03C2E582-FC50-BC06-6AA4-890830D37D14}"/>
              </a:ext>
            </a:extLst>
          </p:cNvPr>
          <p:cNvPicPr>
            <a:picLocks noChangeAspect="1"/>
          </p:cNvPicPr>
          <p:nvPr/>
        </p:nvPicPr>
        <p:blipFill>
          <a:blip r:embed="rId9"/>
          <a:stretch>
            <a:fillRect/>
          </a:stretch>
        </p:blipFill>
        <p:spPr>
          <a:xfrm>
            <a:off x="9254717" y="3428999"/>
            <a:ext cx="2676661" cy="2676661"/>
          </a:xfrm>
          <a:prstGeom prst="rect">
            <a:avLst/>
          </a:prstGeom>
        </p:spPr>
      </p:pic>
      <p:sp>
        <p:nvSpPr>
          <p:cNvPr id="12" name="Content Placeholder 5">
            <a:extLst>
              <a:ext uri="{FF2B5EF4-FFF2-40B4-BE49-F238E27FC236}">
                <a16:creationId xmlns:a16="http://schemas.microsoft.com/office/drawing/2014/main" id="{256608C6-BFAE-8A80-C399-6B712EA153E7}"/>
              </a:ext>
            </a:extLst>
          </p:cNvPr>
          <p:cNvSpPr txBox="1">
            <a:spLocks/>
          </p:cNvSpPr>
          <p:nvPr/>
        </p:nvSpPr>
        <p:spPr>
          <a:xfrm>
            <a:off x="6096000" y="1342320"/>
            <a:ext cx="2420455" cy="54246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p:txBody>
      </p:sp>
    </p:spTree>
    <p:extLst>
      <p:ext uri="{BB962C8B-B14F-4D97-AF65-F5344CB8AC3E}">
        <p14:creationId xmlns:p14="http://schemas.microsoft.com/office/powerpoint/2010/main" val="1119806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A4D3A8-756B-BA23-2C31-233AB5E4F6C4}"/>
              </a:ext>
            </a:extLst>
          </p:cNvPr>
          <p:cNvSpPr>
            <a:spLocks noGrp="1"/>
          </p:cNvSpPr>
          <p:nvPr>
            <p:ph type="title"/>
          </p:nvPr>
        </p:nvSpPr>
        <p:spPr>
          <a:xfrm>
            <a:off x="572493" y="238539"/>
            <a:ext cx="11018520" cy="1434415"/>
          </a:xfrm>
        </p:spPr>
        <p:txBody>
          <a:bodyPr anchor="b">
            <a:normAutofit/>
          </a:bodyPr>
          <a:lstStyle/>
          <a:p>
            <a:r>
              <a:rPr lang="en-US" sz="5400" dirty="0"/>
              <a:t>Pictionary</a:t>
            </a:r>
          </a:p>
        </p:txBody>
      </p:sp>
      <p:sp>
        <p:nvSpPr>
          <p:cNvPr id="2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832D00-1E6A-C3AD-3EA1-0CE83903ED56}"/>
              </a:ext>
            </a:extLst>
          </p:cNvPr>
          <p:cNvSpPr>
            <a:spLocks noGrp="1"/>
          </p:cNvSpPr>
          <p:nvPr>
            <p:ph idx="1"/>
          </p:nvPr>
        </p:nvSpPr>
        <p:spPr>
          <a:xfrm>
            <a:off x="572493" y="2071316"/>
            <a:ext cx="6713552" cy="4119172"/>
          </a:xfrm>
        </p:spPr>
        <p:txBody>
          <a:bodyPr anchor="t">
            <a:normAutofit/>
          </a:bodyPr>
          <a:lstStyle/>
          <a:p>
            <a:pPr marL="514350" indent="-514350">
              <a:buFont typeface="+mj-lt"/>
              <a:buAutoNum type="arabicPeriod"/>
            </a:pPr>
            <a:r>
              <a:rPr lang="en-US" sz="2200"/>
              <a:t>Present or Review Vocabulary</a:t>
            </a:r>
          </a:p>
          <a:p>
            <a:pPr marL="514350" indent="-514350">
              <a:buFont typeface="+mj-lt"/>
              <a:buAutoNum type="arabicPeriod"/>
            </a:pPr>
            <a:r>
              <a:rPr lang="en-US" sz="2200"/>
              <a:t>Divide into teams</a:t>
            </a:r>
          </a:p>
          <a:p>
            <a:pPr marL="514350" indent="-514350">
              <a:buFont typeface="+mj-lt"/>
              <a:buAutoNum type="arabicPeriod"/>
            </a:pPr>
            <a:r>
              <a:rPr lang="en-US" sz="2200"/>
              <a:t>Show the designated drawer the word</a:t>
            </a:r>
          </a:p>
          <a:p>
            <a:pPr marL="514350" indent="-514350">
              <a:buFont typeface="+mj-lt"/>
              <a:buAutoNum type="arabicPeriod"/>
            </a:pPr>
            <a:r>
              <a:rPr lang="en-US" sz="2200"/>
              <a:t>Start the timer and see which team guesses first.</a:t>
            </a:r>
          </a:p>
        </p:txBody>
      </p:sp>
      <p:pic>
        <p:nvPicPr>
          <p:cNvPr id="4" name="Picture 3" descr="A person standing in front of a group of people&#10;&#10;Description automatically generated">
            <a:extLst>
              <a:ext uri="{FF2B5EF4-FFF2-40B4-BE49-F238E27FC236}">
                <a16:creationId xmlns:a16="http://schemas.microsoft.com/office/drawing/2014/main" id="{380C25C2-4472-1D6F-5BFC-553A95ECBE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46" r="3450" b="1"/>
          <a:stretch/>
        </p:blipFill>
        <p:spPr>
          <a:xfrm>
            <a:off x="7675658" y="2093976"/>
            <a:ext cx="3941064" cy="4096512"/>
          </a:xfrm>
          <a:prstGeom prst="rect">
            <a:avLst/>
          </a:prstGeom>
        </p:spPr>
      </p:pic>
    </p:spTree>
    <p:extLst>
      <p:ext uri="{BB962C8B-B14F-4D97-AF65-F5344CB8AC3E}">
        <p14:creationId xmlns:p14="http://schemas.microsoft.com/office/powerpoint/2010/main" val="116189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A3C89F8-0D2F-47FF-B903-15124826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itle 3">
            <a:extLst>
              <a:ext uri="{FF2B5EF4-FFF2-40B4-BE49-F238E27FC236}">
                <a16:creationId xmlns:a16="http://schemas.microsoft.com/office/drawing/2014/main" id="{7476B15D-9529-D2CE-5AE4-F49A4C923FFE}"/>
              </a:ext>
            </a:extLst>
          </p:cNvPr>
          <p:cNvSpPr>
            <a:spLocks noGrp="1"/>
          </p:cNvSpPr>
          <p:nvPr>
            <p:ph type="title"/>
          </p:nvPr>
        </p:nvSpPr>
        <p:spPr>
          <a:xfrm>
            <a:off x="3880430" y="583345"/>
            <a:ext cx="7160357" cy="4164820"/>
          </a:xfrm>
        </p:spPr>
        <p:txBody>
          <a:bodyPr vert="horz" lIns="91440" tIns="45720" rIns="91440" bIns="45720" rtlCol="0" anchor="t">
            <a:normAutofit/>
          </a:bodyPr>
          <a:lstStyle/>
          <a:p>
            <a:pPr algn="r"/>
            <a:r>
              <a:rPr lang="en-US" sz="8000" kern="1200" dirty="0">
                <a:solidFill>
                  <a:srgbClr val="FFFFFF"/>
                </a:solidFill>
                <a:latin typeface="+mj-lt"/>
                <a:ea typeface="+mj-ea"/>
                <a:cs typeface="+mj-cs"/>
              </a:rPr>
              <a:t>Interactive Vocabulary </a:t>
            </a:r>
            <a:r>
              <a:rPr lang="en-US" sz="8000" kern="1200" dirty="0" err="1">
                <a:solidFill>
                  <a:srgbClr val="FFFFFF"/>
                </a:solidFill>
                <a:latin typeface="+mj-lt"/>
                <a:ea typeface="+mj-ea"/>
                <a:cs typeface="+mj-cs"/>
              </a:rPr>
              <a:t>Activites</a:t>
            </a:r>
            <a:endParaRPr lang="en-US" sz="8000" kern="1200" dirty="0">
              <a:solidFill>
                <a:srgbClr val="FFFFFF"/>
              </a:solidFill>
              <a:latin typeface="+mj-lt"/>
              <a:ea typeface="+mj-ea"/>
              <a:cs typeface="+mj-cs"/>
            </a:endParaRPr>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4359" y="58334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3"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3139" y="8126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5"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8819" y="103706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17" name="Straight Connector 16">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6114" y="3503032"/>
            <a:ext cx="0" cy="334609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36425" y="5636680"/>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1"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45175" y="609675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sp>
        <p:nvSpPr>
          <p:cNvPr id="23"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54288" y="623802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Tree>
    <p:extLst>
      <p:ext uri="{BB962C8B-B14F-4D97-AF65-F5344CB8AC3E}">
        <p14:creationId xmlns:p14="http://schemas.microsoft.com/office/powerpoint/2010/main" val="946317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lnSpcReduction="10000"/>
          </a:bodyPr>
          <a:lstStyle/>
          <a:p>
            <a:pPr marL="0" indent="0" algn="ctr">
              <a:buNone/>
            </a:pPr>
            <a:r>
              <a:rPr lang="en-US" sz="4400" dirty="0"/>
              <a:t>Table</a:t>
            </a:r>
          </a:p>
          <a:p>
            <a:pPr marL="0" indent="0" algn="ctr">
              <a:buNone/>
            </a:pPr>
            <a:r>
              <a:rPr lang="en-US" sz="4400" dirty="0"/>
              <a:t>Chair</a:t>
            </a:r>
          </a:p>
          <a:p>
            <a:pPr marL="0" indent="0" algn="ctr">
              <a:buNone/>
            </a:pPr>
            <a:r>
              <a:rPr lang="en-US" sz="4400" dirty="0"/>
              <a:t>Sofa</a:t>
            </a:r>
          </a:p>
          <a:p>
            <a:pPr marL="0" indent="0" algn="ctr">
              <a:buNone/>
            </a:pPr>
            <a:r>
              <a:rPr lang="en-US" sz="4400" dirty="0"/>
              <a:t>Bed</a:t>
            </a:r>
          </a:p>
          <a:p>
            <a:pPr marL="0" indent="0" algn="ctr">
              <a:buNone/>
            </a:pPr>
            <a:r>
              <a:rPr lang="en-US" sz="4400" dirty="0"/>
              <a:t>Cabinet</a:t>
            </a:r>
          </a:p>
          <a:p>
            <a:pPr marL="0" indent="0" algn="ctr">
              <a:buNone/>
            </a:pPr>
            <a:r>
              <a:rPr lang="en-US" sz="4400" dirty="0"/>
              <a:t>Dresser</a:t>
            </a:r>
          </a:p>
          <a:p>
            <a:pPr marL="0" indent="0" algn="ctr">
              <a:buNone/>
            </a:pPr>
            <a:r>
              <a:rPr lang="en-US" sz="4400" dirty="0"/>
              <a:t>Desk</a:t>
            </a:r>
          </a:p>
          <a:p>
            <a:pPr marL="0" indent="0" algn="ctr">
              <a:buNone/>
            </a:pPr>
            <a:r>
              <a:rPr lang="en-US" sz="4400" dirty="0"/>
              <a:t>Bookshelf</a:t>
            </a:r>
          </a:p>
        </p:txBody>
      </p:sp>
    </p:spTree>
    <p:extLst>
      <p:ext uri="{BB962C8B-B14F-4D97-AF65-F5344CB8AC3E}">
        <p14:creationId xmlns:p14="http://schemas.microsoft.com/office/powerpoint/2010/main" val="1183704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5">
            <a:extLst>
              <a:ext uri="{FF2B5EF4-FFF2-40B4-BE49-F238E27FC236}">
                <a16:creationId xmlns:a16="http://schemas.microsoft.com/office/drawing/2014/main" id="{256608C6-BFAE-8A80-C399-6B712EA153E7}"/>
              </a:ext>
            </a:extLst>
          </p:cNvPr>
          <p:cNvSpPr txBox="1">
            <a:spLocks/>
          </p:cNvSpPr>
          <p:nvPr/>
        </p:nvSpPr>
        <p:spPr>
          <a:xfrm>
            <a:off x="6096000" y="1342320"/>
            <a:ext cx="2420455" cy="54246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p:txBody>
      </p:sp>
      <p:sp>
        <p:nvSpPr>
          <p:cNvPr id="14" name="TextBox 13">
            <a:extLst>
              <a:ext uri="{FF2B5EF4-FFF2-40B4-BE49-F238E27FC236}">
                <a16:creationId xmlns:a16="http://schemas.microsoft.com/office/drawing/2014/main" id="{EBE39DBF-6EFF-9AC4-8CB9-533C44245529}"/>
              </a:ext>
            </a:extLst>
          </p:cNvPr>
          <p:cNvSpPr txBox="1"/>
          <p:nvPr/>
        </p:nvSpPr>
        <p:spPr>
          <a:xfrm>
            <a:off x="1059516" y="2914096"/>
            <a:ext cx="974252" cy="369332"/>
          </a:xfrm>
          <a:prstGeom prst="rect">
            <a:avLst/>
          </a:prstGeom>
          <a:noFill/>
        </p:spPr>
        <p:txBody>
          <a:bodyPr wrap="square">
            <a:spAutoFit/>
          </a:bodyPr>
          <a:lstStyle/>
          <a:p>
            <a:pPr marL="0" indent="0" algn="ctr">
              <a:buFont typeface="Arial" panose="020B0604020202020204" pitchFamily="34" charset="0"/>
              <a:buNone/>
            </a:pPr>
            <a:r>
              <a:rPr lang="en-US" sz="1800" dirty="0"/>
              <a:t>chair</a:t>
            </a:r>
          </a:p>
        </p:txBody>
      </p:sp>
      <p:sp>
        <p:nvSpPr>
          <p:cNvPr id="16" name="TextBox 15">
            <a:extLst>
              <a:ext uri="{FF2B5EF4-FFF2-40B4-BE49-F238E27FC236}">
                <a16:creationId xmlns:a16="http://schemas.microsoft.com/office/drawing/2014/main" id="{2AD467D0-695E-56C8-3A0A-68E99B0F229D}"/>
              </a:ext>
            </a:extLst>
          </p:cNvPr>
          <p:cNvSpPr txBox="1"/>
          <p:nvPr/>
        </p:nvSpPr>
        <p:spPr>
          <a:xfrm>
            <a:off x="4167900" y="2914096"/>
            <a:ext cx="849802" cy="369332"/>
          </a:xfrm>
          <a:prstGeom prst="rect">
            <a:avLst/>
          </a:prstGeom>
          <a:noFill/>
        </p:spPr>
        <p:txBody>
          <a:bodyPr wrap="square">
            <a:spAutoFit/>
          </a:bodyPr>
          <a:lstStyle/>
          <a:p>
            <a:pPr algn="ctr"/>
            <a:r>
              <a:rPr lang="en-US" sz="1800" dirty="0"/>
              <a:t>table</a:t>
            </a:r>
            <a:endParaRPr lang="en-US" dirty="0"/>
          </a:p>
        </p:txBody>
      </p:sp>
      <p:sp>
        <p:nvSpPr>
          <p:cNvPr id="18" name="TextBox 17">
            <a:extLst>
              <a:ext uri="{FF2B5EF4-FFF2-40B4-BE49-F238E27FC236}">
                <a16:creationId xmlns:a16="http://schemas.microsoft.com/office/drawing/2014/main" id="{0943FAC6-C494-7F4F-0F10-603BA2A6CC9E}"/>
              </a:ext>
            </a:extLst>
          </p:cNvPr>
          <p:cNvSpPr txBox="1"/>
          <p:nvPr/>
        </p:nvSpPr>
        <p:spPr>
          <a:xfrm>
            <a:off x="7087486" y="2914096"/>
            <a:ext cx="1015056" cy="369332"/>
          </a:xfrm>
          <a:prstGeom prst="rect">
            <a:avLst/>
          </a:prstGeom>
          <a:noFill/>
        </p:spPr>
        <p:txBody>
          <a:bodyPr wrap="square">
            <a:spAutoFit/>
          </a:bodyPr>
          <a:lstStyle/>
          <a:p>
            <a:pPr marL="0" indent="0" algn="ctr">
              <a:buFont typeface="Arial" panose="020B0604020202020204" pitchFamily="34" charset="0"/>
              <a:buNone/>
            </a:pPr>
            <a:r>
              <a:rPr lang="en-US" sz="1800" dirty="0"/>
              <a:t>sofa</a:t>
            </a:r>
          </a:p>
        </p:txBody>
      </p:sp>
      <p:sp>
        <p:nvSpPr>
          <p:cNvPr id="20" name="TextBox 19">
            <a:extLst>
              <a:ext uri="{FF2B5EF4-FFF2-40B4-BE49-F238E27FC236}">
                <a16:creationId xmlns:a16="http://schemas.microsoft.com/office/drawing/2014/main" id="{9240153B-148F-A274-E22B-D2E922D961BD}"/>
              </a:ext>
            </a:extLst>
          </p:cNvPr>
          <p:cNvSpPr txBox="1"/>
          <p:nvPr/>
        </p:nvSpPr>
        <p:spPr>
          <a:xfrm>
            <a:off x="10125413" y="2918339"/>
            <a:ext cx="935268" cy="369332"/>
          </a:xfrm>
          <a:prstGeom prst="rect">
            <a:avLst/>
          </a:prstGeom>
          <a:noFill/>
        </p:spPr>
        <p:txBody>
          <a:bodyPr wrap="square">
            <a:spAutoFit/>
          </a:bodyPr>
          <a:lstStyle/>
          <a:p>
            <a:pPr algn="ctr"/>
            <a:r>
              <a:rPr lang="en-US" sz="1800" dirty="0"/>
              <a:t>bed</a:t>
            </a:r>
            <a:endParaRPr lang="en-US" dirty="0"/>
          </a:p>
        </p:txBody>
      </p:sp>
      <p:sp>
        <p:nvSpPr>
          <p:cNvPr id="22" name="TextBox 21">
            <a:extLst>
              <a:ext uri="{FF2B5EF4-FFF2-40B4-BE49-F238E27FC236}">
                <a16:creationId xmlns:a16="http://schemas.microsoft.com/office/drawing/2014/main" id="{8AB5AA38-F027-0E2F-959D-446A3BCED935}"/>
              </a:ext>
            </a:extLst>
          </p:cNvPr>
          <p:cNvSpPr txBox="1"/>
          <p:nvPr/>
        </p:nvSpPr>
        <p:spPr>
          <a:xfrm>
            <a:off x="1010411" y="6195192"/>
            <a:ext cx="1093741" cy="369332"/>
          </a:xfrm>
          <a:prstGeom prst="rect">
            <a:avLst/>
          </a:prstGeom>
          <a:noFill/>
        </p:spPr>
        <p:txBody>
          <a:bodyPr wrap="square">
            <a:spAutoFit/>
          </a:bodyPr>
          <a:lstStyle/>
          <a:p>
            <a:pPr marL="0" indent="0" algn="ctr">
              <a:buFont typeface="Arial" panose="020B0604020202020204" pitchFamily="34" charset="0"/>
              <a:buNone/>
            </a:pPr>
            <a:r>
              <a:rPr lang="en-US" sz="1800" dirty="0"/>
              <a:t>cabinet</a:t>
            </a:r>
          </a:p>
        </p:txBody>
      </p:sp>
      <p:sp>
        <p:nvSpPr>
          <p:cNvPr id="24" name="TextBox 23">
            <a:extLst>
              <a:ext uri="{FF2B5EF4-FFF2-40B4-BE49-F238E27FC236}">
                <a16:creationId xmlns:a16="http://schemas.microsoft.com/office/drawing/2014/main" id="{FC7113C2-03E9-0E95-D69B-CFCD2B27BFB9}"/>
              </a:ext>
            </a:extLst>
          </p:cNvPr>
          <p:cNvSpPr txBox="1"/>
          <p:nvPr/>
        </p:nvSpPr>
        <p:spPr>
          <a:xfrm>
            <a:off x="4045930" y="6177546"/>
            <a:ext cx="1093741" cy="369332"/>
          </a:xfrm>
          <a:prstGeom prst="rect">
            <a:avLst/>
          </a:prstGeom>
          <a:noFill/>
        </p:spPr>
        <p:txBody>
          <a:bodyPr wrap="square">
            <a:spAutoFit/>
          </a:bodyPr>
          <a:lstStyle/>
          <a:p>
            <a:pPr marL="0" indent="0" algn="ctr">
              <a:buFont typeface="Arial" panose="020B0604020202020204" pitchFamily="34" charset="0"/>
              <a:buNone/>
            </a:pPr>
            <a:r>
              <a:rPr lang="en-US" sz="1800" dirty="0"/>
              <a:t>dresser</a:t>
            </a:r>
          </a:p>
        </p:txBody>
      </p:sp>
      <p:sp>
        <p:nvSpPr>
          <p:cNvPr id="26" name="TextBox 25">
            <a:extLst>
              <a:ext uri="{FF2B5EF4-FFF2-40B4-BE49-F238E27FC236}">
                <a16:creationId xmlns:a16="http://schemas.microsoft.com/office/drawing/2014/main" id="{B2C582EE-114A-ACAE-524B-35D1FEE8503C}"/>
              </a:ext>
            </a:extLst>
          </p:cNvPr>
          <p:cNvSpPr txBox="1"/>
          <p:nvPr/>
        </p:nvSpPr>
        <p:spPr>
          <a:xfrm>
            <a:off x="6787645" y="6195638"/>
            <a:ext cx="1614739" cy="369332"/>
          </a:xfrm>
          <a:prstGeom prst="rect">
            <a:avLst/>
          </a:prstGeom>
          <a:noFill/>
        </p:spPr>
        <p:txBody>
          <a:bodyPr wrap="square">
            <a:spAutoFit/>
          </a:bodyPr>
          <a:lstStyle/>
          <a:p>
            <a:pPr marL="0" indent="0" algn="ctr">
              <a:buFont typeface="Arial" panose="020B0604020202020204" pitchFamily="34" charset="0"/>
              <a:buNone/>
            </a:pPr>
            <a:r>
              <a:rPr lang="en-US" sz="1800" dirty="0"/>
              <a:t>desk</a:t>
            </a:r>
          </a:p>
        </p:txBody>
      </p:sp>
      <p:sp>
        <p:nvSpPr>
          <p:cNvPr id="28" name="TextBox 27">
            <a:extLst>
              <a:ext uri="{FF2B5EF4-FFF2-40B4-BE49-F238E27FC236}">
                <a16:creationId xmlns:a16="http://schemas.microsoft.com/office/drawing/2014/main" id="{E3E6103A-745F-3D31-1995-2AE75AD427E1}"/>
              </a:ext>
            </a:extLst>
          </p:cNvPr>
          <p:cNvSpPr txBox="1"/>
          <p:nvPr/>
        </p:nvSpPr>
        <p:spPr>
          <a:xfrm>
            <a:off x="10199083" y="6177546"/>
            <a:ext cx="1196798" cy="369332"/>
          </a:xfrm>
          <a:prstGeom prst="rect">
            <a:avLst/>
          </a:prstGeom>
          <a:noFill/>
        </p:spPr>
        <p:txBody>
          <a:bodyPr wrap="square">
            <a:spAutoFit/>
          </a:bodyPr>
          <a:lstStyle/>
          <a:p>
            <a:pPr algn="ctr"/>
            <a:r>
              <a:rPr lang="en-US" sz="1800" dirty="0"/>
              <a:t>bookshelf</a:t>
            </a:r>
            <a:endParaRPr lang="en-US" dirty="0"/>
          </a:p>
        </p:txBody>
      </p:sp>
      <p:pic>
        <p:nvPicPr>
          <p:cNvPr id="2" name="Picture 1">
            <a:extLst>
              <a:ext uri="{FF2B5EF4-FFF2-40B4-BE49-F238E27FC236}">
                <a16:creationId xmlns:a16="http://schemas.microsoft.com/office/drawing/2014/main" id="{C584E7BC-6C44-C1BC-686B-DC36B13A8A01}"/>
              </a:ext>
            </a:extLst>
          </p:cNvPr>
          <p:cNvPicPr>
            <a:picLocks noChangeAspect="1"/>
          </p:cNvPicPr>
          <p:nvPr/>
        </p:nvPicPr>
        <p:blipFill>
          <a:blip r:embed="rId2"/>
          <a:stretch>
            <a:fillRect/>
          </a:stretch>
        </p:blipFill>
        <p:spPr>
          <a:xfrm>
            <a:off x="218952" y="237435"/>
            <a:ext cx="2676661" cy="2676661"/>
          </a:xfrm>
          <a:prstGeom prst="rect">
            <a:avLst/>
          </a:prstGeom>
        </p:spPr>
      </p:pic>
      <p:pic>
        <p:nvPicPr>
          <p:cNvPr id="3" name="Picture 2">
            <a:extLst>
              <a:ext uri="{FF2B5EF4-FFF2-40B4-BE49-F238E27FC236}">
                <a16:creationId xmlns:a16="http://schemas.microsoft.com/office/drawing/2014/main" id="{6E0880E6-DABC-3BF0-8DBA-81D687E2E581}"/>
              </a:ext>
            </a:extLst>
          </p:cNvPr>
          <p:cNvPicPr>
            <a:picLocks noChangeAspect="1"/>
          </p:cNvPicPr>
          <p:nvPr/>
        </p:nvPicPr>
        <p:blipFill>
          <a:blip r:embed="rId3"/>
          <a:stretch>
            <a:fillRect/>
          </a:stretch>
        </p:blipFill>
        <p:spPr>
          <a:xfrm>
            <a:off x="3292331" y="490167"/>
            <a:ext cx="2712331" cy="2278358"/>
          </a:xfrm>
          <a:prstGeom prst="rect">
            <a:avLst/>
          </a:prstGeom>
        </p:spPr>
      </p:pic>
      <p:pic>
        <p:nvPicPr>
          <p:cNvPr id="13" name="Picture 12">
            <a:extLst>
              <a:ext uri="{FF2B5EF4-FFF2-40B4-BE49-F238E27FC236}">
                <a16:creationId xmlns:a16="http://schemas.microsoft.com/office/drawing/2014/main" id="{486852D4-C7B1-B1ED-0195-1031AA3252CD}"/>
              </a:ext>
            </a:extLst>
          </p:cNvPr>
          <p:cNvPicPr>
            <a:picLocks noChangeAspect="1"/>
          </p:cNvPicPr>
          <p:nvPr/>
        </p:nvPicPr>
        <p:blipFill>
          <a:blip r:embed="rId4"/>
          <a:stretch>
            <a:fillRect/>
          </a:stretch>
        </p:blipFill>
        <p:spPr>
          <a:xfrm>
            <a:off x="6260983" y="237435"/>
            <a:ext cx="2672363" cy="2672363"/>
          </a:xfrm>
          <a:prstGeom prst="rect">
            <a:avLst/>
          </a:prstGeom>
        </p:spPr>
      </p:pic>
      <p:pic>
        <p:nvPicPr>
          <p:cNvPr id="15" name="Picture 14">
            <a:extLst>
              <a:ext uri="{FF2B5EF4-FFF2-40B4-BE49-F238E27FC236}">
                <a16:creationId xmlns:a16="http://schemas.microsoft.com/office/drawing/2014/main" id="{B2E852A9-AD14-817D-7842-396FBD29485C}"/>
              </a:ext>
            </a:extLst>
          </p:cNvPr>
          <p:cNvPicPr>
            <a:picLocks noChangeAspect="1"/>
          </p:cNvPicPr>
          <p:nvPr/>
        </p:nvPicPr>
        <p:blipFill>
          <a:blip r:embed="rId5"/>
          <a:stretch>
            <a:fillRect/>
          </a:stretch>
        </p:blipFill>
        <p:spPr>
          <a:xfrm>
            <a:off x="9262427" y="237435"/>
            <a:ext cx="2672363" cy="2672363"/>
          </a:xfrm>
          <a:prstGeom prst="rect">
            <a:avLst/>
          </a:prstGeom>
        </p:spPr>
      </p:pic>
      <p:pic>
        <p:nvPicPr>
          <p:cNvPr id="17" name="Picture 16">
            <a:extLst>
              <a:ext uri="{FF2B5EF4-FFF2-40B4-BE49-F238E27FC236}">
                <a16:creationId xmlns:a16="http://schemas.microsoft.com/office/drawing/2014/main" id="{3D862239-8E72-035A-ADA2-35B3FF07DB0A}"/>
              </a:ext>
            </a:extLst>
          </p:cNvPr>
          <p:cNvPicPr>
            <a:picLocks noChangeAspect="1"/>
          </p:cNvPicPr>
          <p:nvPr/>
        </p:nvPicPr>
        <p:blipFill>
          <a:blip r:embed="rId6"/>
          <a:stretch>
            <a:fillRect/>
          </a:stretch>
        </p:blipFill>
        <p:spPr>
          <a:xfrm>
            <a:off x="218952" y="3283428"/>
            <a:ext cx="2822232" cy="2822232"/>
          </a:xfrm>
          <a:prstGeom prst="rect">
            <a:avLst/>
          </a:prstGeom>
        </p:spPr>
      </p:pic>
      <p:pic>
        <p:nvPicPr>
          <p:cNvPr id="19" name="Picture 18">
            <a:extLst>
              <a:ext uri="{FF2B5EF4-FFF2-40B4-BE49-F238E27FC236}">
                <a16:creationId xmlns:a16="http://schemas.microsoft.com/office/drawing/2014/main" id="{32BC1CA9-ECE1-3B57-FBA7-FCE6123792CD}"/>
              </a:ext>
            </a:extLst>
          </p:cNvPr>
          <p:cNvPicPr>
            <a:picLocks noChangeAspect="1"/>
          </p:cNvPicPr>
          <p:nvPr/>
        </p:nvPicPr>
        <p:blipFill>
          <a:blip r:embed="rId7"/>
          <a:stretch>
            <a:fillRect/>
          </a:stretch>
        </p:blipFill>
        <p:spPr>
          <a:xfrm>
            <a:off x="3319093" y="3428999"/>
            <a:ext cx="2594231" cy="2594231"/>
          </a:xfrm>
          <a:prstGeom prst="rect">
            <a:avLst/>
          </a:prstGeom>
        </p:spPr>
      </p:pic>
      <p:pic>
        <p:nvPicPr>
          <p:cNvPr id="21" name="Picture 20">
            <a:extLst>
              <a:ext uri="{FF2B5EF4-FFF2-40B4-BE49-F238E27FC236}">
                <a16:creationId xmlns:a16="http://schemas.microsoft.com/office/drawing/2014/main" id="{A2285E22-5141-CD49-170E-3331476241A2}"/>
              </a:ext>
            </a:extLst>
          </p:cNvPr>
          <p:cNvPicPr>
            <a:picLocks noChangeAspect="1"/>
          </p:cNvPicPr>
          <p:nvPr/>
        </p:nvPicPr>
        <p:blipFill>
          <a:blip r:embed="rId8"/>
          <a:stretch>
            <a:fillRect/>
          </a:stretch>
        </p:blipFill>
        <p:spPr>
          <a:xfrm>
            <a:off x="6260983" y="3429000"/>
            <a:ext cx="2672363" cy="2672363"/>
          </a:xfrm>
          <a:prstGeom prst="rect">
            <a:avLst/>
          </a:prstGeom>
        </p:spPr>
      </p:pic>
      <p:pic>
        <p:nvPicPr>
          <p:cNvPr id="23" name="Picture 22">
            <a:extLst>
              <a:ext uri="{FF2B5EF4-FFF2-40B4-BE49-F238E27FC236}">
                <a16:creationId xmlns:a16="http://schemas.microsoft.com/office/drawing/2014/main" id="{30BF00EA-E6F7-C5B2-0E55-B61D38EE0645}"/>
              </a:ext>
            </a:extLst>
          </p:cNvPr>
          <p:cNvPicPr>
            <a:picLocks noChangeAspect="1"/>
          </p:cNvPicPr>
          <p:nvPr/>
        </p:nvPicPr>
        <p:blipFill>
          <a:blip r:embed="rId9"/>
          <a:stretch>
            <a:fillRect/>
          </a:stretch>
        </p:blipFill>
        <p:spPr>
          <a:xfrm>
            <a:off x="9262426" y="3428024"/>
            <a:ext cx="2672364" cy="2672364"/>
          </a:xfrm>
          <a:prstGeom prst="rect">
            <a:avLst/>
          </a:prstGeom>
        </p:spPr>
      </p:pic>
    </p:spTree>
    <p:extLst>
      <p:ext uri="{BB962C8B-B14F-4D97-AF65-F5344CB8AC3E}">
        <p14:creationId xmlns:p14="http://schemas.microsoft.com/office/powerpoint/2010/main" val="4747624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449D83-27AE-C13B-8BEB-9C9DBACAF65F}"/>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dirty="0">
                <a:solidFill>
                  <a:schemeClr val="tx1"/>
                </a:solidFill>
                <a:latin typeface="+mj-lt"/>
                <a:ea typeface="+mj-ea"/>
                <a:cs typeface="+mj-cs"/>
              </a:rPr>
              <a:t>Demonstration/Practice</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1175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516A8A-119E-1501-1A95-E74C829AFB40}"/>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dirty="0">
                <a:solidFill>
                  <a:schemeClr val="tx1"/>
                </a:solidFill>
                <a:latin typeface="+mj-lt"/>
                <a:ea typeface="+mj-ea"/>
                <a:cs typeface="+mj-cs"/>
              </a:rPr>
              <a:t>Variation – 1 drawer/times</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524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lnSpcReduction="10000"/>
          </a:bodyPr>
          <a:lstStyle/>
          <a:p>
            <a:pPr marL="0" indent="0" algn="ctr">
              <a:buNone/>
            </a:pPr>
            <a:r>
              <a:rPr lang="en-US" sz="4400" dirty="0"/>
              <a:t>Table</a:t>
            </a:r>
          </a:p>
          <a:p>
            <a:pPr marL="0" indent="0" algn="ctr">
              <a:buNone/>
            </a:pPr>
            <a:r>
              <a:rPr lang="en-US" sz="4400" dirty="0"/>
              <a:t>Chair</a:t>
            </a:r>
          </a:p>
          <a:p>
            <a:pPr marL="0" indent="0" algn="ctr">
              <a:buNone/>
            </a:pPr>
            <a:r>
              <a:rPr lang="en-US" sz="4400" dirty="0"/>
              <a:t>Sofa</a:t>
            </a:r>
          </a:p>
          <a:p>
            <a:pPr marL="0" indent="0" algn="ctr">
              <a:buNone/>
            </a:pPr>
            <a:r>
              <a:rPr lang="en-US" sz="4400" dirty="0"/>
              <a:t>Bed</a:t>
            </a:r>
          </a:p>
          <a:p>
            <a:pPr marL="0" indent="0" algn="ctr">
              <a:buNone/>
            </a:pPr>
            <a:r>
              <a:rPr lang="en-US" sz="4400" dirty="0"/>
              <a:t>Cabinet</a:t>
            </a:r>
          </a:p>
          <a:p>
            <a:pPr marL="0" indent="0" algn="ctr">
              <a:buNone/>
            </a:pPr>
            <a:r>
              <a:rPr lang="en-US" sz="4400" dirty="0"/>
              <a:t>Dresser</a:t>
            </a:r>
          </a:p>
          <a:p>
            <a:pPr marL="0" indent="0" algn="ctr">
              <a:buNone/>
            </a:pPr>
            <a:r>
              <a:rPr lang="en-US" sz="4400" dirty="0"/>
              <a:t>Desk</a:t>
            </a:r>
          </a:p>
          <a:p>
            <a:pPr marL="0" indent="0" algn="ctr">
              <a:buNone/>
            </a:pPr>
            <a:r>
              <a:rPr lang="en-US" sz="4400" dirty="0"/>
              <a:t>Bookshelf</a:t>
            </a:r>
          </a:p>
        </p:txBody>
      </p:sp>
    </p:spTree>
    <p:extLst>
      <p:ext uri="{BB962C8B-B14F-4D97-AF65-F5344CB8AC3E}">
        <p14:creationId xmlns:p14="http://schemas.microsoft.com/office/powerpoint/2010/main" val="4155806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A4D3A8-756B-BA23-2C31-233AB5E4F6C4}"/>
              </a:ext>
            </a:extLst>
          </p:cNvPr>
          <p:cNvSpPr>
            <a:spLocks noGrp="1"/>
          </p:cNvSpPr>
          <p:nvPr>
            <p:ph type="title"/>
          </p:nvPr>
        </p:nvSpPr>
        <p:spPr>
          <a:xfrm>
            <a:off x="572493" y="238539"/>
            <a:ext cx="11018520" cy="1434415"/>
          </a:xfrm>
        </p:spPr>
        <p:txBody>
          <a:bodyPr anchor="b">
            <a:normAutofit/>
          </a:bodyPr>
          <a:lstStyle/>
          <a:p>
            <a:r>
              <a:rPr lang="en-US" sz="5400" dirty="0"/>
              <a:t>Explanation Relay</a:t>
            </a:r>
          </a:p>
        </p:txBody>
      </p:sp>
      <p:sp>
        <p:nvSpPr>
          <p:cNvPr id="3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832D00-1E6A-C3AD-3EA1-0CE83903ED56}"/>
              </a:ext>
            </a:extLst>
          </p:cNvPr>
          <p:cNvSpPr>
            <a:spLocks noGrp="1"/>
          </p:cNvSpPr>
          <p:nvPr>
            <p:ph idx="1"/>
          </p:nvPr>
        </p:nvSpPr>
        <p:spPr>
          <a:xfrm>
            <a:off x="572493" y="2071316"/>
            <a:ext cx="6713552" cy="4119172"/>
          </a:xfrm>
        </p:spPr>
        <p:txBody>
          <a:bodyPr anchor="t">
            <a:normAutofit/>
          </a:bodyPr>
          <a:lstStyle/>
          <a:p>
            <a:pPr marL="514350" indent="-514350">
              <a:buFont typeface="+mj-lt"/>
              <a:buAutoNum type="arabicPeriod"/>
            </a:pPr>
            <a:r>
              <a:rPr lang="en-US" sz="2200" dirty="0"/>
              <a:t>Present or Review Vocabulary</a:t>
            </a:r>
          </a:p>
          <a:p>
            <a:pPr marL="514350" indent="-514350">
              <a:buFont typeface="+mj-lt"/>
              <a:buAutoNum type="arabicPeriod"/>
            </a:pPr>
            <a:r>
              <a:rPr lang="en-US" sz="2200" dirty="0"/>
              <a:t>Divide into pairs</a:t>
            </a:r>
          </a:p>
          <a:p>
            <a:pPr marL="514350" indent="-514350">
              <a:buFont typeface="+mj-lt"/>
              <a:buAutoNum type="arabicPeriod"/>
            </a:pPr>
            <a:r>
              <a:rPr lang="en-US" sz="2200" dirty="0"/>
              <a:t>Pairs sit back to back. One person faces the board.</a:t>
            </a:r>
          </a:p>
          <a:p>
            <a:pPr marL="514350" indent="-514350">
              <a:buFont typeface="+mj-lt"/>
              <a:buAutoNum type="arabicPeriod"/>
            </a:pPr>
            <a:r>
              <a:rPr lang="en-US" sz="2200" dirty="0"/>
              <a:t>The person facing the board tries to get he person to guess the word without saying it.</a:t>
            </a:r>
          </a:p>
        </p:txBody>
      </p:sp>
      <p:pic>
        <p:nvPicPr>
          <p:cNvPr id="5" name="Picture 4">
            <a:extLst>
              <a:ext uri="{FF2B5EF4-FFF2-40B4-BE49-F238E27FC236}">
                <a16:creationId xmlns:a16="http://schemas.microsoft.com/office/drawing/2014/main" id="{F79D8A7B-B3D0-8CD2-C5D6-E804A76F14A8}"/>
              </a:ext>
            </a:extLst>
          </p:cNvPr>
          <p:cNvPicPr>
            <a:picLocks noChangeAspect="1"/>
          </p:cNvPicPr>
          <p:nvPr/>
        </p:nvPicPr>
        <p:blipFill rotWithShape="1">
          <a:blip r:embed="rId2"/>
          <a:srcRect l="144" r="3648" b="-3"/>
          <a:stretch/>
        </p:blipFill>
        <p:spPr>
          <a:xfrm>
            <a:off x="7675658" y="2093976"/>
            <a:ext cx="3941064" cy="4096512"/>
          </a:xfrm>
          <a:prstGeom prst="rect">
            <a:avLst/>
          </a:prstGeom>
        </p:spPr>
      </p:pic>
    </p:spTree>
    <p:extLst>
      <p:ext uri="{BB962C8B-B14F-4D97-AF65-F5344CB8AC3E}">
        <p14:creationId xmlns:p14="http://schemas.microsoft.com/office/powerpoint/2010/main" val="3873160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lnSpcReduction="10000"/>
          </a:bodyPr>
          <a:lstStyle/>
          <a:p>
            <a:pPr marL="0" indent="0" algn="ctr">
              <a:buNone/>
            </a:pPr>
            <a:r>
              <a:rPr lang="en-US" sz="4400" dirty="0"/>
              <a:t>car</a:t>
            </a:r>
          </a:p>
          <a:p>
            <a:pPr marL="0" indent="0" algn="ctr">
              <a:buNone/>
            </a:pPr>
            <a:r>
              <a:rPr lang="en-US" sz="4400" dirty="0"/>
              <a:t>truck</a:t>
            </a:r>
          </a:p>
          <a:p>
            <a:pPr marL="0" indent="0" algn="ctr">
              <a:buNone/>
            </a:pPr>
            <a:r>
              <a:rPr lang="en-US" sz="4400" dirty="0"/>
              <a:t>scooter</a:t>
            </a:r>
          </a:p>
          <a:p>
            <a:pPr marL="0" indent="0" algn="ctr">
              <a:buNone/>
            </a:pPr>
            <a:r>
              <a:rPr lang="en-US" sz="4400" dirty="0"/>
              <a:t>bicycle</a:t>
            </a:r>
          </a:p>
          <a:p>
            <a:pPr marL="0" indent="0" algn="ctr">
              <a:buNone/>
            </a:pPr>
            <a:r>
              <a:rPr lang="en-US" sz="4400" dirty="0"/>
              <a:t>motorcycle</a:t>
            </a:r>
          </a:p>
          <a:p>
            <a:pPr marL="0" indent="0" algn="ctr">
              <a:buNone/>
            </a:pPr>
            <a:r>
              <a:rPr lang="en-US" sz="4400" dirty="0"/>
              <a:t>bus</a:t>
            </a:r>
          </a:p>
          <a:p>
            <a:pPr marL="0" indent="0" algn="ctr">
              <a:buNone/>
            </a:pPr>
            <a:r>
              <a:rPr lang="en-US" sz="4400" dirty="0"/>
              <a:t>Van</a:t>
            </a:r>
          </a:p>
          <a:p>
            <a:pPr marL="0" indent="0" algn="ctr">
              <a:buNone/>
            </a:pPr>
            <a:r>
              <a:rPr lang="en-US" sz="4400" dirty="0"/>
              <a:t>Sport Utility Vehicle (SUV)</a:t>
            </a:r>
          </a:p>
        </p:txBody>
      </p:sp>
    </p:spTree>
    <p:extLst>
      <p:ext uri="{BB962C8B-B14F-4D97-AF65-F5344CB8AC3E}">
        <p14:creationId xmlns:p14="http://schemas.microsoft.com/office/powerpoint/2010/main" val="848553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5">
            <a:extLst>
              <a:ext uri="{FF2B5EF4-FFF2-40B4-BE49-F238E27FC236}">
                <a16:creationId xmlns:a16="http://schemas.microsoft.com/office/drawing/2014/main" id="{256608C6-BFAE-8A80-C399-6B712EA153E7}"/>
              </a:ext>
            </a:extLst>
          </p:cNvPr>
          <p:cNvSpPr txBox="1">
            <a:spLocks/>
          </p:cNvSpPr>
          <p:nvPr/>
        </p:nvSpPr>
        <p:spPr>
          <a:xfrm>
            <a:off x="6096000" y="1342320"/>
            <a:ext cx="2420455" cy="54246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a:p>
            <a:pPr marL="0" indent="0" algn="ctr">
              <a:buFont typeface="Arial" panose="020B0604020202020204" pitchFamily="34" charset="0"/>
              <a:buNone/>
            </a:pPr>
            <a:endParaRPr lang="en-US" sz="4400" dirty="0"/>
          </a:p>
        </p:txBody>
      </p:sp>
      <p:sp>
        <p:nvSpPr>
          <p:cNvPr id="14" name="TextBox 13">
            <a:extLst>
              <a:ext uri="{FF2B5EF4-FFF2-40B4-BE49-F238E27FC236}">
                <a16:creationId xmlns:a16="http://schemas.microsoft.com/office/drawing/2014/main" id="{EBE39DBF-6EFF-9AC4-8CB9-533C44245529}"/>
              </a:ext>
            </a:extLst>
          </p:cNvPr>
          <p:cNvSpPr txBox="1"/>
          <p:nvPr/>
        </p:nvSpPr>
        <p:spPr>
          <a:xfrm>
            <a:off x="1059516" y="2914096"/>
            <a:ext cx="974252" cy="369332"/>
          </a:xfrm>
          <a:prstGeom prst="rect">
            <a:avLst/>
          </a:prstGeom>
          <a:noFill/>
        </p:spPr>
        <p:txBody>
          <a:bodyPr wrap="square">
            <a:spAutoFit/>
          </a:bodyPr>
          <a:lstStyle/>
          <a:p>
            <a:pPr marL="0" indent="0" algn="ctr">
              <a:buFont typeface="Arial" panose="020B0604020202020204" pitchFamily="34" charset="0"/>
              <a:buNone/>
            </a:pPr>
            <a:r>
              <a:rPr lang="en-US" sz="1800" dirty="0"/>
              <a:t>car</a:t>
            </a:r>
          </a:p>
        </p:txBody>
      </p:sp>
      <p:sp>
        <p:nvSpPr>
          <p:cNvPr id="16" name="TextBox 15">
            <a:extLst>
              <a:ext uri="{FF2B5EF4-FFF2-40B4-BE49-F238E27FC236}">
                <a16:creationId xmlns:a16="http://schemas.microsoft.com/office/drawing/2014/main" id="{2AD467D0-695E-56C8-3A0A-68E99B0F229D}"/>
              </a:ext>
            </a:extLst>
          </p:cNvPr>
          <p:cNvSpPr txBox="1"/>
          <p:nvPr/>
        </p:nvSpPr>
        <p:spPr>
          <a:xfrm>
            <a:off x="4345612" y="2928471"/>
            <a:ext cx="849802" cy="369332"/>
          </a:xfrm>
          <a:prstGeom prst="rect">
            <a:avLst/>
          </a:prstGeom>
          <a:noFill/>
        </p:spPr>
        <p:txBody>
          <a:bodyPr wrap="square">
            <a:spAutoFit/>
          </a:bodyPr>
          <a:lstStyle/>
          <a:p>
            <a:pPr algn="ctr"/>
            <a:r>
              <a:rPr lang="en-US" sz="1800" dirty="0"/>
              <a:t>truck</a:t>
            </a:r>
            <a:endParaRPr lang="en-US" dirty="0"/>
          </a:p>
        </p:txBody>
      </p:sp>
      <p:sp>
        <p:nvSpPr>
          <p:cNvPr id="18" name="TextBox 17">
            <a:extLst>
              <a:ext uri="{FF2B5EF4-FFF2-40B4-BE49-F238E27FC236}">
                <a16:creationId xmlns:a16="http://schemas.microsoft.com/office/drawing/2014/main" id="{0943FAC6-C494-7F4F-0F10-603BA2A6CC9E}"/>
              </a:ext>
            </a:extLst>
          </p:cNvPr>
          <p:cNvSpPr txBox="1"/>
          <p:nvPr/>
        </p:nvSpPr>
        <p:spPr>
          <a:xfrm>
            <a:off x="7087486" y="2914096"/>
            <a:ext cx="1015056" cy="369332"/>
          </a:xfrm>
          <a:prstGeom prst="rect">
            <a:avLst/>
          </a:prstGeom>
          <a:noFill/>
        </p:spPr>
        <p:txBody>
          <a:bodyPr wrap="square">
            <a:spAutoFit/>
          </a:bodyPr>
          <a:lstStyle/>
          <a:p>
            <a:pPr marL="0" indent="0" algn="ctr">
              <a:buFont typeface="Arial" panose="020B0604020202020204" pitchFamily="34" charset="0"/>
              <a:buNone/>
            </a:pPr>
            <a:r>
              <a:rPr lang="en-US" sz="1800" dirty="0"/>
              <a:t>scooter</a:t>
            </a:r>
          </a:p>
        </p:txBody>
      </p:sp>
      <p:sp>
        <p:nvSpPr>
          <p:cNvPr id="20" name="TextBox 19">
            <a:extLst>
              <a:ext uri="{FF2B5EF4-FFF2-40B4-BE49-F238E27FC236}">
                <a16:creationId xmlns:a16="http://schemas.microsoft.com/office/drawing/2014/main" id="{9240153B-148F-A274-E22B-D2E922D961BD}"/>
              </a:ext>
            </a:extLst>
          </p:cNvPr>
          <p:cNvSpPr txBox="1"/>
          <p:nvPr/>
        </p:nvSpPr>
        <p:spPr>
          <a:xfrm>
            <a:off x="10125413" y="2918339"/>
            <a:ext cx="935268" cy="369332"/>
          </a:xfrm>
          <a:prstGeom prst="rect">
            <a:avLst/>
          </a:prstGeom>
          <a:noFill/>
        </p:spPr>
        <p:txBody>
          <a:bodyPr wrap="square">
            <a:spAutoFit/>
          </a:bodyPr>
          <a:lstStyle/>
          <a:p>
            <a:pPr algn="ctr"/>
            <a:r>
              <a:rPr lang="en-US" sz="1800" dirty="0"/>
              <a:t>bicycle</a:t>
            </a:r>
            <a:endParaRPr lang="en-US" dirty="0"/>
          </a:p>
        </p:txBody>
      </p:sp>
      <p:sp>
        <p:nvSpPr>
          <p:cNvPr id="22" name="TextBox 21">
            <a:extLst>
              <a:ext uri="{FF2B5EF4-FFF2-40B4-BE49-F238E27FC236}">
                <a16:creationId xmlns:a16="http://schemas.microsoft.com/office/drawing/2014/main" id="{8AB5AA38-F027-0E2F-959D-446A3BCED935}"/>
              </a:ext>
            </a:extLst>
          </p:cNvPr>
          <p:cNvSpPr txBox="1"/>
          <p:nvPr/>
        </p:nvSpPr>
        <p:spPr>
          <a:xfrm>
            <a:off x="880836" y="6195638"/>
            <a:ext cx="1352891" cy="369332"/>
          </a:xfrm>
          <a:prstGeom prst="rect">
            <a:avLst/>
          </a:prstGeom>
          <a:noFill/>
        </p:spPr>
        <p:txBody>
          <a:bodyPr wrap="square">
            <a:spAutoFit/>
          </a:bodyPr>
          <a:lstStyle/>
          <a:p>
            <a:pPr marL="0" indent="0" algn="ctr">
              <a:buFont typeface="Arial" panose="020B0604020202020204" pitchFamily="34" charset="0"/>
              <a:buNone/>
            </a:pPr>
            <a:r>
              <a:rPr lang="en-US" sz="1800" dirty="0"/>
              <a:t>motorcycle</a:t>
            </a:r>
          </a:p>
        </p:txBody>
      </p:sp>
      <p:sp>
        <p:nvSpPr>
          <p:cNvPr id="24" name="TextBox 23">
            <a:extLst>
              <a:ext uri="{FF2B5EF4-FFF2-40B4-BE49-F238E27FC236}">
                <a16:creationId xmlns:a16="http://schemas.microsoft.com/office/drawing/2014/main" id="{FC7113C2-03E9-0E95-D69B-CFCD2B27BFB9}"/>
              </a:ext>
            </a:extLst>
          </p:cNvPr>
          <p:cNvSpPr txBox="1"/>
          <p:nvPr/>
        </p:nvSpPr>
        <p:spPr>
          <a:xfrm>
            <a:off x="4045930" y="6177546"/>
            <a:ext cx="1093741" cy="369332"/>
          </a:xfrm>
          <a:prstGeom prst="rect">
            <a:avLst/>
          </a:prstGeom>
          <a:noFill/>
        </p:spPr>
        <p:txBody>
          <a:bodyPr wrap="square">
            <a:spAutoFit/>
          </a:bodyPr>
          <a:lstStyle/>
          <a:p>
            <a:pPr marL="0" indent="0" algn="ctr">
              <a:buFont typeface="Arial" panose="020B0604020202020204" pitchFamily="34" charset="0"/>
              <a:buNone/>
            </a:pPr>
            <a:r>
              <a:rPr lang="en-US" sz="1800" dirty="0"/>
              <a:t>bus</a:t>
            </a:r>
          </a:p>
        </p:txBody>
      </p:sp>
      <p:sp>
        <p:nvSpPr>
          <p:cNvPr id="26" name="TextBox 25">
            <a:extLst>
              <a:ext uri="{FF2B5EF4-FFF2-40B4-BE49-F238E27FC236}">
                <a16:creationId xmlns:a16="http://schemas.microsoft.com/office/drawing/2014/main" id="{B2C582EE-114A-ACAE-524B-35D1FEE8503C}"/>
              </a:ext>
            </a:extLst>
          </p:cNvPr>
          <p:cNvSpPr txBox="1"/>
          <p:nvPr/>
        </p:nvSpPr>
        <p:spPr>
          <a:xfrm>
            <a:off x="6787645" y="6195638"/>
            <a:ext cx="1614739" cy="369332"/>
          </a:xfrm>
          <a:prstGeom prst="rect">
            <a:avLst/>
          </a:prstGeom>
          <a:noFill/>
        </p:spPr>
        <p:txBody>
          <a:bodyPr wrap="square">
            <a:spAutoFit/>
          </a:bodyPr>
          <a:lstStyle/>
          <a:p>
            <a:pPr marL="0" indent="0" algn="ctr">
              <a:buFont typeface="Arial" panose="020B0604020202020204" pitchFamily="34" charset="0"/>
              <a:buNone/>
            </a:pPr>
            <a:r>
              <a:rPr lang="en-US" sz="1800" dirty="0"/>
              <a:t>van</a:t>
            </a:r>
          </a:p>
        </p:txBody>
      </p:sp>
      <p:sp>
        <p:nvSpPr>
          <p:cNvPr id="28" name="TextBox 27">
            <a:extLst>
              <a:ext uri="{FF2B5EF4-FFF2-40B4-BE49-F238E27FC236}">
                <a16:creationId xmlns:a16="http://schemas.microsoft.com/office/drawing/2014/main" id="{E3E6103A-745F-3D31-1995-2AE75AD427E1}"/>
              </a:ext>
            </a:extLst>
          </p:cNvPr>
          <p:cNvSpPr txBox="1"/>
          <p:nvPr/>
        </p:nvSpPr>
        <p:spPr>
          <a:xfrm>
            <a:off x="9262426" y="6177546"/>
            <a:ext cx="2672364" cy="369332"/>
          </a:xfrm>
          <a:prstGeom prst="rect">
            <a:avLst/>
          </a:prstGeom>
          <a:noFill/>
        </p:spPr>
        <p:txBody>
          <a:bodyPr wrap="square">
            <a:spAutoFit/>
          </a:bodyPr>
          <a:lstStyle/>
          <a:p>
            <a:pPr algn="ctr"/>
            <a:r>
              <a:rPr lang="en-US" dirty="0"/>
              <a:t>Sport utility vehicle (SUV)</a:t>
            </a:r>
          </a:p>
        </p:txBody>
      </p:sp>
      <p:pic>
        <p:nvPicPr>
          <p:cNvPr id="4" name="Picture 3">
            <a:extLst>
              <a:ext uri="{FF2B5EF4-FFF2-40B4-BE49-F238E27FC236}">
                <a16:creationId xmlns:a16="http://schemas.microsoft.com/office/drawing/2014/main" id="{6581B633-FDC8-FDFD-16BF-3A88C944F9BC}"/>
              </a:ext>
            </a:extLst>
          </p:cNvPr>
          <p:cNvPicPr>
            <a:picLocks noChangeAspect="1"/>
          </p:cNvPicPr>
          <p:nvPr/>
        </p:nvPicPr>
        <p:blipFill>
          <a:blip r:embed="rId2"/>
          <a:stretch>
            <a:fillRect/>
          </a:stretch>
        </p:blipFill>
        <p:spPr>
          <a:xfrm>
            <a:off x="9278694" y="237435"/>
            <a:ext cx="2680904" cy="2680904"/>
          </a:xfrm>
          <a:prstGeom prst="rect">
            <a:avLst/>
          </a:prstGeom>
        </p:spPr>
      </p:pic>
      <p:pic>
        <p:nvPicPr>
          <p:cNvPr id="5" name="Picture 4">
            <a:extLst>
              <a:ext uri="{FF2B5EF4-FFF2-40B4-BE49-F238E27FC236}">
                <a16:creationId xmlns:a16="http://schemas.microsoft.com/office/drawing/2014/main" id="{5364F24D-179C-6B91-3129-43769A6747C0}"/>
              </a:ext>
            </a:extLst>
          </p:cNvPr>
          <p:cNvPicPr>
            <a:picLocks noChangeAspect="1"/>
          </p:cNvPicPr>
          <p:nvPr/>
        </p:nvPicPr>
        <p:blipFill>
          <a:blip r:embed="rId3"/>
          <a:stretch>
            <a:fillRect/>
          </a:stretch>
        </p:blipFill>
        <p:spPr>
          <a:xfrm>
            <a:off x="257210" y="3428024"/>
            <a:ext cx="2594231" cy="2594231"/>
          </a:xfrm>
          <a:prstGeom prst="rect">
            <a:avLst/>
          </a:prstGeom>
        </p:spPr>
      </p:pic>
      <p:pic>
        <p:nvPicPr>
          <p:cNvPr id="7" name="Picture 6">
            <a:extLst>
              <a:ext uri="{FF2B5EF4-FFF2-40B4-BE49-F238E27FC236}">
                <a16:creationId xmlns:a16="http://schemas.microsoft.com/office/drawing/2014/main" id="{5456E0B1-F9AA-E382-FE8B-2DB8AE44C5C1}"/>
              </a:ext>
            </a:extLst>
          </p:cNvPr>
          <p:cNvPicPr>
            <a:picLocks noChangeAspect="1"/>
          </p:cNvPicPr>
          <p:nvPr/>
        </p:nvPicPr>
        <p:blipFill>
          <a:blip r:embed="rId4"/>
          <a:stretch>
            <a:fillRect/>
          </a:stretch>
        </p:blipFill>
        <p:spPr>
          <a:xfrm>
            <a:off x="9278694" y="3428024"/>
            <a:ext cx="2171219" cy="2171219"/>
          </a:xfrm>
          <a:prstGeom prst="rect">
            <a:avLst/>
          </a:prstGeom>
        </p:spPr>
      </p:pic>
      <p:pic>
        <p:nvPicPr>
          <p:cNvPr id="8" name="Picture 7">
            <a:extLst>
              <a:ext uri="{FF2B5EF4-FFF2-40B4-BE49-F238E27FC236}">
                <a16:creationId xmlns:a16="http://schemas.microsoft.com/office/drawing/2014/main" id="{02DC3DBC-E6A0-7D20-43DE-A66D36448297}"/>
              </a:ext>
            </a:extLst>
          </p:cNvPr>
          <p:cNvPicPr>
            <a:picLocks noChangeAspect="1"/>
          </p:cNvPicPr>
          <p:nvPr/>
        </p:nvPicPr>
        <p:blipFill>
          <a:blip r:embed="rId5"/>
          <a:stretch>
            <a:fillRect/>
          </a:stretch>
        </p:blipFill>
        <p:spPr>
          <a:xfrm>
            <a:off x="3292331" y="3428024"/>
            <a:ext cx="2749522" cy="2749522"/>
          </a:xfrm>
          <a:prstGeom prst="rect">
            <a:avLst/>
          </a:prstGeom>
        </p:spPr>
      </p:pic>
      <p:pic>
        <p:nvPicPr>
          <p:cNvPr id="9" name="Picture 8">
            <a:extLst>
              <a:ext uri="{FF2B5EF4-FFF2-40B4-BE49-F238E27FC236}">
                <a16:creationId xmlns:a16="http://schemas.microsoft.com/office/drawing/2014/main" id="{FE4B77F2-9B53-CE2F-EE5C-F1F9143F9CD4}"/>
              </a:ext>
            </a:extLst>
          </p:cNvPr>
          <p:cNvPicPr>
            <a:picLocks noChangeAspect="1"/>
          </p:cNvPicPr>
          <p:nvPr/>
        </p:nvPicPr>
        <p:blipFill>
          <a:blip r:embed="rId6"/>
          <a:stretch>
            <a:fillRect/>
          </a:stretch>
        </p:blipFill>
        <p:spPr>
          <a:xfrm>
            <a:off x="6311750" y="293030"/>
            <a:ext cx="2680904" cy="2680904"/>
          </a:xfrm>
          <a:prstGeom prst="rect">
            <a:avLst/>
          </a:prstGeom>
        </p:spPr>
      </p:pic>
      <p:pic>
        <p:nvPicPr>
          <p:cNvPr id="10" name="Picture 9">
            <a:extLst>
              <a:ext uri="{FF2B5EF4-FFF2-40B4-BE49-F238E27FC236}">
                <a16:creationId xmlns:a16="http://schemas.microsoft.com/office/drawing/2014/main" id="{3D6314D4-B0FC-2AF2-2B28-5D32206A0D58}"/>
              </a:ext>
            </a:extLst>
          </p:cNvPr>
          <p:cNvPicPr>
            <a:picLocks noChangeAspect="1"/>
          </p:cNvPicPr>
          <p:nvPr/>
        </p:nvPicPr>
        <p:blipFill>
          <a:blip r:embed="rId7"/>
          <a:stretch>
            <a:fillRect/>
          </a:stretch>
        </p:blipFill>
        <p:spPr>
          <a:xfrm>
            <a:off x="391012" y="247567"/>
            <a:ext cx="2594231" cy="2594231"/>
          </a:xfrm>
          <a:prstGeom prst="rect">
            <a:avLst/>
          </a:prstGeom>
        </p:spPr>
      </p:pic>
      <p:pic>
        <p:nvPicPr>
          <p:cNvPr id="11" name="Picture 10">
            <a:extLst>
              <a:ext uri="{FF2B5EF4-FFF2-40B4-BE49-F238E27FC236}">
                <a16:creationId xmlns:a16="http://schemas.microsoft.com/office/drawing/2014/main" id="{460FCA28-336A-F7A8-33B0-D3CD1E94EE6D}"/>
              </a:ext>
            </a:extLst>
          </p:cNvPr>
          <p:cNvPicPr>
            <a:picLocks noChangeAspect="1"/>
          </p:cNvPicPr>
          <p:nvPr/>
        </p:nvPicPr>
        <p:blipFill>
          <a:blip r:embed="rId8"/>
          <a:stretch>
            <a:fillRect/>
          </a:stretch>
        </p:blipFill>
        <p:spPr>
          <a:xfrm>
            <a:off x="6482743" y="3428024"/>
            <a:ext cx="2458120" cy="2458120"/>
          </a:xfrm>
          <a:prstGeom prst="rect">
            <a:avLst/>
          </a:prstGeom>
        </p:spPr>
      </p:pic>
      <p:pic>
        <p:nvPicPr>
          <p:cNvPr id="25" name="Picture 24">
            <a:extLst>
              <a:ext uri="{FF2B5EF4-FFF2-40B4-BE49-F238E27FC236}">
                <a16:creationId xmlns:a16="http://schemas.microsoft.com/office/drawing/2014/main" id="{E925ED7A-D20A-0132-8DDC-3ABFD6EAEF60}"/>
              </a:ext>
            </a:extLst>
          </p:cNvPr>
          <p:cNvPicPr>
            <a:picLocks noChangeAspect="1"/>
          </p:cNvPicPr>
          <p:nvPr/>
        </p:nvPicPr>
        <p:blipFill>
          <a:blip r:embed="rId9"/>
          <a:stretch>
            <a:fillRect/>
          </a:stretch>
        </p:blipFill>
        <p:spPr>
          <a:xfrm>
            <a:off x="3451064" y="247567"/>
            <a:ext cx="2680904" cy="2680904"/>
          </a:xfrm>
          <a:prstGeom prst="rect">
            <a:avLst/>
          </a:prstGeom>
        </p:spPr>
      </p:pic>
    </p:spTree>
    <p:extLst>
      <p:ext uri="{BB962C8B-B14F-4D97-AF65-F5344CB8AC3E}">
        <p14:creationId xmlns:p14="http://schemas.microsoft.com/office/powerpoint/2010/main" val="2090004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80F207E-2539-F54D-9EC1-6240A3CA91D5}"/>
              </a:ext>
            </a:extLst>
          </p:cNvPr>
          <p:cNvSpPr>
            <a:spLocks noGrp="1"/>
          </p:cNvSpPr>
          <p:nvPr>
            <p:ph type="title"/>
          </p:nvPr>
        </p:nvSpPr>
        <p:spPr>
          <a:xfrm>
            <a:off x="1113810" y="2960716"/>
            <a:ext cx="4036334" cy="2387600"/>
          </a:xfrm>
        </p:spPr>
        <p:txBody>
          <a:bodyPr vert="horz" lIns="91440" tIns="45720" rIns="91440" bIns="45720" rtlCol="0" anchor="t">
            <a:normAutofit/>
          </a:bodyPr>
          <a:lstStyle/>
          <a:p>
            <a:r>
              <a:rPr lang="en-US" sz="5400" kern="1200">
                <a:solidFill>
                  <a:schemeClr val="tx1"/>
                </a:solidFill>
                <a:latin typeface="+mj-lt"/>
                <a:ea typeface="+mj-ea"/>
                <a:cs typeface="+mj-cs"/>
              </a:rPr>
              <a:t>bus</a:t>
            </a:r>
          </a:p>
        </p:txBody>
      </p:sp>
      <p:grpSp>
        <p:nvGrpSpPr>
          <p:cNvPr id="11" name="Group 1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D3DED63-49A0-1C69-BFDD-BC9FF399708A}"/>
              </a:ext>
            </a:extLst>
          </p:cNvPr>
          <p:cNvPicPr>
            <a:picLocks noChangeAspect="1"/>
          </p:cNvPicPr>
          <p:nvPr/>
        </p:nvPicPr>
        <p:blipFill>
          <a:blip r:embed="rId2"/>
          <a:stretch>
            <a:fillRect/>
          </a:stretch>
        </p:blipFill>
        <p:spPr>
          <a:xfrm>
            <a:off x="5957597" y="666728"/>
            <a:ext cx="5465791" cy="5465791"/>
          </a:xfrm>
          <a:prstGeom prst="rect">
            <a:avLst/>
          </a:prstGeom>
        </p:spPr>
      </p:pic>
    </p:spTree>
    <p:extLst>
      <p:ext uri="{BB962C8B-B14F-4D97-AF65-F5344CB8AC3E}">
        <p14:creationId xmlns:p14="http://schemas.microsoft.com/office/powerpoint/2010/main" val="3128472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D5D19D-0789-4518-B5DC-D47ADF69D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266F92A8-47F2-EB60-23CA-9050ECEB091A}"/>
              </a:ext>
            </a:extLst>
          </p:cNvPr>
          <p:cNvSpPr txBox="1">
            <a:spLocks noGrp="1"/>
          </p:cNvSpPr>
          <p:nvPr>
            <p:ph type="title"/>
          </p:nvPr>
        </p:nvSpPr>
        <p:spPr>
          <a:xfrm>
            <a:off x="1113810" y="3130041"/>
            <a:ext cx="4036334" cy="2387600"/>
          </a:xfrm>
          <a:prstGeom prst="rect">
            <a:avLst/>
          </a:prstGeom>
        </p:spPr>
        <p:txBody>
          <a:bodyPr vert="horz" lIns="91440" tIns="45720" rIns="91440" bIns="45720" rtlCol="0" anchor="t">
            <a:normAutofit/>
          </a:bodyPr>
          <a:lstStyle/>
          <a:p>
            <a:r>
              <a:rPr lang="en-US" sz="5400"/>
              <a:t>Sport utility vehicle (SUV)</a:t>
            </a:r>
          </a:p>
        </p:txBody>
      </p:sp>
      <p:grpSp>
        <p:nvGrpSpPr>
          <p:cNvPr id="12" name="Group 1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DE29951D-9E83-D71E-993E-7D005E3C9E76}"/>
              </a:ext>
            </a:extLst>
          </p:cNvPr>
          <p:cNvPicPr>
            <a:picLocks noChangeAspect="1"/>
          </p:cNvPicPr>
          <p:nvPr/>
        </p:nvPicPr>
        <p:blipFill rotWithShape="1">
          <a:blip r:embed="rId2"/>
          <a:srcRect t="1268"/>
          <a:stretch/>
        </p:blipFill>
        <p:spPr>
          <a:xfrm>
            <a:off x="5922492" y="666728"/>
            <a:ext cx="5536001" cy="5465791"/>
          </a:xfrm>
          <a:prstGeom prst="rect">
            <a:avLst/>
          </a:prstGeom>
        </p:spPr>
      </p:pic>
    </p:spTree>
    <p:extLst>
      <p:ext uri="{BB962C8B-B14F-4D97-AF65-F5344CB8AC3E}">
        <p14:creationId xmlns:p14="http://schemas.microsoft.com/office/powerpoint/2010/main" val="41752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A4D3A8-756B-BA23-2C31-233AB5E4F6C4}"/>
              </a:ext>
            </a:extLst>
          </p:cNvPr>
          <p:cNvSpPr>
            <a:spLocks noGrp="1"/>
          </p:cNvSpPr>
          <p:nvPr>
            <p:ph type="title"/>
          </p:nvPr>
        </p:nvSpPr>
        <p:spPr>
          <a:xfrm>
            <a:off x="572493" y="238539"/>
            <a:ext cx="11018520" cy="1434415"/>
          </a:xfrm>
        </p:spPr>
        <p:txBody>
          <a:bodyPr anchor="b">
            <a:normAutofit/>
          </a:bodyPr>
          <a:lstStyle/>
          <a:p>
            <a:r>
              <a:rPr lang="en-US" sz="5400"/>
              <a:t>Hit the board (or screen)</a:t>
            </a:r>
          </a:p>
        </p:txBody>
      </p:sp>
      <p:sp>
        <p:nvSpPr>
          <p:cNvPr id="2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832D00-1E6A-C3AD-3EA1-0CE83903ED56}"/>
              </a:ext>
            </a:extLst>
          </p:cNvPr>
          <p:cNvSpPr>
            <a:spLocks noGrp="1"/>
          </p:cNvSpPr>
          <p:nvPr>
            <p:ph idx="1"/>
          </p:nvPr>
        </p:nvSpPr>
        <p:spPr>
          <a:xfrm>
            <a:off x="572493" y="2071316"/>
            <a:ext cx="6713552" cy="4119172"/>
          </a:xfrm>
        </p:spPr>
        <p:txBody>
          <a:bodyPr anchor="t">
            <a:normAutofit/>
          </a:bodyPr>
          <a:lstStyle/>
          <a:p>
            <a:pPr marL="514350" indent="-514350">
              <a:buFont typeface="+mj-lt"/>
              <a:buAutoNum type="arabicPeriod"/>
            </a:pPr>
            <a:r>
              <a:rPr lang="en-US" sz="2200"/>
              <a:t>Present or Review Vocabulary</a:t>
            </a:r>
          </a:p>
          <a:p>
            <a:pPr marL="514350" indent="-514350">
              <a:buFont typeface="+mj-lt"/>
              <a:buAutoNum type="arabicPeriod"/>
            </a:pPr>
            <a:r>
              <a:rPr lang="en-US" sz="2200"/>
              <a:t>Divide into teams</a:t>
            </a:r>
          </a:p>
          <a:p>
            <a:pPr marL="514350" indent="-514350">
              <a:buFont typeface="+mj-lt"/>
              <a:buAutoNum type="arabicPeriod"/>
            </a:pPr>
            <a:r>
              <a:rPr lang="en-US" sz="2200"/>
              <a:t>Form two lines</a:t>
            </a:r>
          </a:p>
          <a:p>
            <a:pPr marL="514350" indent="-514350">
              <a:buFont typeface="+mj-lt"/>
              <a:buAutoNum type="arabicPeriod"/>
            </a:pPr>
            <a:r>
              <a:rPr lang="en-US" sz="2200"/>
              <a:t>Three options</a:t>
            </a:r>
          </a:p>
          <a:p>
            <a:pPr marL="914400" lvl="1" indent="-457200">
              <a:buFont typeface="+mj-lt"/>
              <a:buAutoNum type="arabicPeriod"/>
            </a:pPr>
            <a:r>
              <a:rPr lang="en-US" sz="2200"/>
              <a:t>Say the word</a:t>
            </a:r>
          </a:p>
          <a:p>
            <a:pPr marL="914400" lvl="1" indent="-457200">
              <a:buFont typeface="+mj-lt"/>
              <a:buAutoNum type="arabicPeriod"/>
            </a:pPr>
            <a:r>
              <a:rPr lang="en-US" sz="2200"/>
              <a:t>Show the word (before or during)</a:t>
            </a:r>
          </a:p>
          <a:p>
            <a:pPr marL="914400" lvl="1" indent="-457200">
              <a:buFont typeface="+mj-lt"/>
              <a:buAutoNum type="arabicPeriod"/>
            </a:pPr>
            <a:r>
              <a:rPr lang="en-US" sz="2200"/>
              <a:t>Show the picture</a:t>
            </a:r>
          </a:p>
        </p:txBody>
      </p:sp>
      <p:pic>
        <p:nvPicPr>
          <p:cNvPr id="6" name="Picture 5">
            <a:extLst>
              <a:ext uri="{FF2B5EF4-FFF2-40B4-BE49-F238E27FC236}">
                <a16:creationId xmlns:a16="http://schemas.microsoft.com/office/drawing/2014/main" id="{1DFC2646-57D3-2334-DE66-7BFACFA3488C}"/>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1661835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D5D19D-0789-4518-B5DC-D47ADF69D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F941E6D-7032-8DDF-E5F4-6FDF8AE815C7}"/>
              </a:ext>
            </a:extLst>
          </p:cNvPr>
          <p:cNvSpPr txBox="1">
            <a:spLocks noGrp="1"/>
          </p:cNvSpPr>
          <p:nvPr>
            <p:ph type="title"/>
          </p:nvPr>
        </p:nvSpPr>
        <p:spPr>
          <a:xfrm>
            <a:off x="1113810" y="3130041"/>
            <a:ext cx="4036334" cy="2387600"/>
          </a:xfrm>
          <a:prstGeom prst="rect">
            <a:avLst/>
          </a:prstGeom>
        </p:spPr>
        <p:txBody>
          <a:bodyPr vert="horz" lIns="91440" tIns="45720" rIns="91440" bIns="45720" rtlCol="0" anchor="t">
            <a:normAutofit/>
          </a:bodyPr>
          <a:lstStyle/>
          <a:p>
            <a:pPr marL="0" indent="0"/>
            <a:r>
              <a:rPr lang="en-US" sz="5400" dirty="0"/>
              <a:t>car</a:t>
            </a:r>
          </a:p>
        </p:txBody>
      </p:sp>
      <p:grpSp>
        <p:nvGrpSpPr>
          <p:cNvPr id="12" name="Group 1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C05D1CE-3329-4E58-B023-7CAE123AADFD}"/>
              </a:ext>
            </a:extLst>
          </p:cNvPr>
          <p:cNvPicPr>
            <a:picLocks noChangeAspect="1"/>
          </p:cNvPicPr>
          <p:nvPr/>
        </p:nvPicPr>
        <p:blipFill rotWithShape="1">
          <a:blip r:embed="rId2"/>
          <a:srcRect t="1268"/>
          <a:stretch/>
        </p:blipFill>
        <p:spPr>
          <a:xfrm>
            <a:off x="5922492" y="666728"/>
            <a:ext cx="5536001" cy="5465791"/>
          </a:xfrm>
          <a:prstGeom prst="rect">
            <a:avLst/>
          </a:prstGeom>
        </p:spPr>
      </p:pic>
    </p:spTree>
    <p:extLst>
      <p:ext uri="{BB962C8B-B14F-4D97-AF65-F5344CB8AC3E}">
        <p14:creationId xmlns:p14="http://schemas.microsoft.com/office/powerpoint/2010/main" val="3199880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C210C01A-3CC8-6C2C-53E7-BDE220B3B382}"/>
              </a:ext>
            </a:extLst>
          </p:cNvPr>
          <p:cNvSpPr>
            <a:spLocks noGrp="1"/>
          </p:cNvSpPr>
          <p:nvPr>
            <p:ph type="title"/>
          </p:nvPr>
        </p:nvSpPr>
        <p:spPr>
          <a:xfrm>
            <a:off x="1113810" y="2960716"/>
            <a:ext cx="4036334" cy="2387600"/>
          </a:xfrm>
        </p:spPr>
        <p:txBody>
          <a:bodyPr vert="horz" lIns="91440" tIns="45720" rIns="91440" bIns="45720" rtlCol="0" anchor="t">
            <a:normAutofit/>
          </a:bodyPr>
          <a:lstStyle/>
          <a:p>
            <a:r>
              <a:rPr lang="en-US" sz="5400" kern="1200">
                <a:solidFill>
                  <a:schemeClr val="tx1"/>
                </a:solidFill>
                <a:latin typeface="+mj-lt"/>
                <a:ea typeface="+mj-ea"/>
                <a:cs typeface="+mj-cs"/>
              </a:rPr>
              <a:t>motorcycle</a:t>
            </a:r>
          </a:p>
        </p:txBody>
      </p:sp>
      <p:grpSp>
        <p:nvGrpSpPr>
          <p:cNvPr id="11" name="Group 1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FCBE246-1804-2FBF-EC45-7149ADAFC2EF}"/>
              </a:ext>
            </a:extLst>
          </p:cNvPr>
          <p:cNvPicPr>
            <a:picLocks noChangeAspect="1"/>
          </p:cNvPicPr>
          <p:nvPr/>
        </p:nvPicPr>
        <p:blipFill>
          <a:blip r:embed="rId2"/>
          <a:stretch>
            <a:fillRect/>
          </a:stretch>
        </p:blipFill>
        <p:spPr>
          <a:xfrm>
            <a:off x="5957597" y="666728"/>
            <a:ext cx="5465791" cy="5465791"/>
          </a:xfrm>
          <a:prstGeom prst="rect">
            <a:avLst/>
          </a:prstGeom>
        </p:spPr>
      </p:pic>
    </p:spTree>
    <p:extLst>
      <p:ext uri="{BB962C8B-B14F-4D97-AF65-F5344CB8AC3E}">
        <p14:creationId xmlns:p14="http://schemas.microsoft.com/office/powerpoint/2010/main" val="2670342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8A97A40F-7B94-0D32-37BA-4178F84E8691}"/>
              </a:ext>
            </a:extLst>
          </p:cNvPr>
          <p:cNvSpPr txBox="1">
            <a:spLocks noGrp="1"/>
          </p:cNvSpPr>
          <p:nvPr>
            <p:ph type="title"/>
          </p:nvPr>
        </p:nvSpPr>
        <p:spPr>
          <a:xfrm>
            <a:off x="1113810" y="2960716"/>
            <a:ext cx="4036334" cy="2387600"/>
          </a:xfrm>
          <a:prstGeom prst="rect">
            <a:avLst/>
          </a:prstGeom>
        </p:spPr>
        <p:txBody>
          <a:bodyPr vert="horz" lIns="91440" tIns="45720" rIns="91440" bIns="45720" rtlCol="0" anchor="t">
            <a:normAutofit/>
          </a:bodyPr>
          <a:lstStyle/>
          <a:p>
            <a:pPr marL="0" indent="0"/>
            <a:r>
              <a:rPr lang="en-US" sz="5400" kern="1200">
                <a:solidFill>
                  <a:schemeClr val="tx1"/>
                </a:solidFill>
                <a:latin typeface="+mj-lt"/>
                <a:ea typeface="+mj-ea"/>
                <a:cs typeface="+mj-cs"/>
              </a:rPr>
              <a:t>van</a:t>
            </a:r>
          </a:p>
        </p:txBody>
      </p:sp>
      <p:grpSp>
        <p:nvGrpSpPr>
          <p:cNvPr id="12" name="Group 1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3914323-D8E4-7026-8363-1344D317703B}"/>
              </a:ext>
            </a:extLst>
          </p:cNvPr>
          <p:cNvPicPr>
            <a:picLocks noChangeAspect="1"/>
          </p:cNvPicPr>
          <p:nvPr/>
        </p:nvPicPr>
        <p:blipFill>
          <a:blip r:embed="rId2"/>
          <a:stretch>
            <a:fillRect/>
          </a:stretch>
        </p:blipFill>
        <p:spPr>
          <a:xfrm>
            <a:off x="5957597" y="666728"/>
            <a:ext cx="5465791" cy="5465791"/>
          </a:xfrm>
          <a:prstGeom prst="rect">
            <a:avLst/>
          </a:prstGeom>
        </p:spPr>
      </p:pic>
    </p:spTree>
    <p:extLst>
      <p:ext uri="{BB962C8B-B14F-4D97-AF65-F5344CB8AC3E}">
        <p14:creationId xmlns:p14="http://schemas.microsoft.com/office/powerpoint/2010/main" val="22426012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4B09E8-2B23-C10C-159A-F1B80D81BC00}"/>
              </a:ext>
            </a:extLst>
          </p:cNvPr>
          <p:cNvSpPr>
            <a:spLocks noGrp="1"/>
          </p:cNvSpPr>
          <p:nvPr>
            <p:ph type="title"/>
          </p:nvPr>
        </p:nvSpPr>
        <p:spPr>
          <a:xfrm>
            <a:off x="890338" y="640080"/>
            <a:ext cx="3734014" cy="3566160"/>
          </a:xfrm>
        </p:spPr>
        <p:txBody>
          <a:bodyPr vert="horz" lIns="91440" tIns="45720" rIns="91440" bIns="45720" rtlCol="0" anchor="b">
            <a:normAutofit/>
          </a:bodyPr>
          <a:lstStyle/>
          <a:p>
            <a:r>
              <a:rPr lang="en-US" sz="5400"/>
              <a:t>Timed Variation</a:t>
            </a:r>
          </a:p>
        </p:txBody>
      </p:sp>
      <p:sp>
        <p:nvSpPr>
          <p:cNvPr id="10"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nalogue wall clock">
            <a:extLst>
              <a:ext uri="{FF2B5EF4-FFF2-40B4-BE49-F238E27FC236}">
                <a16:creationId xmlns:a16="http://schemas.microsoft.com/office/drawing/2014/main" id="{C02CD55B-167F-373A-10A3-9013B5C8215C}"/>
              </a:ext>
            </a:extLst>
          </p:cNvPr>
          <p:cNvPicPr>
            <a:picLocks noChangeAspect="1"/>
          </p:cNvPicPr>
          <p:nvPr/>
        </p:nvPicPr>
        <p:blipFill rotWithShape="1">
          <a:blip r:embed="rId2"/>
          <a:srcRect l="9743" r="23556"/>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9271835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lnSpcReduction="10000"/>
          </a:bodyPr>
          <a:lstStyle/>
          <a:p>
            <a:pPr marL="0" indent="0" algn="ctr">
              <a:buNone/>
            </a:pPr>
            <a:r>
              <a:rPr lang="en-US" sz="4400" dirty="0"/>
              <a:t>Van </a:t>
            </a:r>
          </a:p>
          <a:p>
            <a:pPr marL="0" indent="0" algn="ctr">
              <a:buNone/>
            </a:pPr>
            <a:r>
              <a:rPr lang="en-US" sz="4400" dirty="0"/>
              <a:t>motorcycle </a:t>
            </a:r>
          </a:p>
          <a:p>
            <a:pPr marL="0" indent="0" algn="ctr">
              <a:buNone/>
            </a:pPr>
            <a:r>
              <a:rPr lang="en-US" sz="4400" dirty="0"/>
              <a:t>truck </a:t>
            </a:r>
          </a:p>
          <a:p>
            <a:pPr marL="0" indent="0" algn="ctr">
              <a:buNone/>
            </a:pPr>
            <a:r>
              <a:rPr lang="en-US" sz="4400" dirty="0"/>
              <a:t>car</a:t>
            </a:r>
          </a:p>
          <a:p>
            <a:pPr marL="0" indent="0" algn="ctr">
              <a:buNone/>
            </a:pPr>
            <a:r>
              <a:rPr lang="en-US" sz="4400" dirty="0"/>
              <a:t>bus</a:t>
            </a:r>
          </a:p>
          <a:p>
            <a:pPr marL="0" indent="0" algn="ctr">
              <a:buNone/>
            </a:pPr>
            <a:r>
              <a:rPr lang="en-US" sz="4400" dirty="0"/>
              <a:t>Sport Utility Vehicle (SUV)</a:t>
            </a:r>
          </a:p>
          <a:p>
            <a:pPr marL="0" indent="0" algn="ctr">
              <a:buNone/>
            </a:pPr>
            <a:r>
              <a:rPr lang="en-US" sz="4400" dirty="0"/>
              <a:t>scooter</a:t>
            </a:r>
          </a:p>
          <a:p>
            <a:pPr marL="0" indent="0" algn="ctr">
              <a:buNone/>
            </a:pPr>
            <a:r>
              <a:rPr lang="en-US" sz="4400" dirty="0"/>
              <a:t>bicycle</a:t>
            </a:r>
          </a:p>
          <a:p>
            <a:pPr marL="0" indent="0" algn="ctr">
              <a:buNone/>
            </a:pPr>
            <a:endParaRPr lang="en-US" sz="4400" dirty="0"/>
          </a:p>
          <a:p>
            <a:pPr marL="0" indent="0" algn="ctr">
              <a:buNone/>
            </a:pPr>
            <a:endParaRPr lang="en-US" sz="4400" dirty="0"/>
          </a:p>
          <a:p>
            <a:pPr marL="0" indent="0" algn="ctr">
              <a:buNone/>
            </a:pPr>
            <a:endParaRPr lang="en-US" sz="4400" dirty="0"/>
          </a:p>
        </p:txBody>
      </p:sp>
    </p:spTree>
    <p:extLst>
      <p:ext uri="{BB962C8B-B14F-4D97-AF65-F5344CB8AC3E}">
        <p14:creationId xmlns:p14="http://schemas.microsoft.com/office/powerpoint/2010/main" val="4229966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618860-9082-7600-42D8-174F8DA3CACC}"/>
              </a:ext>
            </a:extLst>
          </p:cNvPr>
          <p:cNvSpPr>
            <a:spLocks noGrp="1"/>
          </p:cNvSpPr>
          <p:nvPr>
            <p:ph type="title"/>
          </p:nvPr>
        </p:nvSpPr>
        <p:spPr>
          <a:xfrm>
            <a:off x="640080" y="320040"/>
            <a:ext cx="6692827" cy="3892669"/>
          </a:xfrm>
        </p:spPr>
        <p:txBody>
          <a:bodyPr vert="horz" lIns="91440" tIns="45720" rIns="91440" bIns="45720" rtlCol="0" anchor="b">
            <a:normAutofit/>
          </a:bodyPr>
          <a:lstStyle/>
          <a:p>
            <a:r>
              <a:rPr lang="en-US" sz="6600" kern="1200">
                <a:solidFill>
                  <a:schemeClr val="tx1"/>
                </a:solidFill>
                <a:latin typeface="+mj-lt"/>
                <a:ea typeface="+mj-ea"/>
                <a:cs typeface="+mj-cs"/>
              </a:rPr>
              <a:t>Reading Activity Level 1 – Put the Puzzle together </a:t>
            </a:r>
          </a:p>
        </p:txBody>
      </p:sp>
      <p:sp>
        <p:nvSpPr>
          <p:cNvPr id="3" name="Content Placeholder 2">
            <a:extLst>
              <a:ext uri="{FF2B5EF4-FFF2-40B4-BE49-F238E27FC236}">
                <a16:creationId xmlns:a16="http://schemas.microsoft.com/office/drawing/2014/main" id="{4453398F-6D46-8E2D-A036-505D5B41B9AC}"/>
              </a:ext>
            </a:extLst>
          </p:cNvPr>
          <p:cNvSpPr>
            <a:spLocks noGrp="1"/>
          </p:cNvSpPr>
          <p:nvPr>
            <p:ph idx="1"/>
          </p:nvPr>
        </p:nvSpPr>
        <p:spPr>
          <a:xfrm>
            <a:off x="640080" y="4631161"/>
            <a:ext cx="6692827" cy="1569486"/>
          </a:xfrm>
        </p:spPr>
        <p:txBody>
          <a:bodyPr vert="horz" lIns="91440" tIns="45720" rIns="91440" bIns="45720" rtlCol="0">
            <a:normAutofit/>
          </a:bodyPr>
          <a:lstStyle/>
          <a:p>
            <a:pPr marL="0" indent="0">
              <a:buNone/>
            </a:pPr>
            <a:r>
              <a:rPr lang="en-US" sz="2400" kern="1200" dirty="0">
                <a:solidFill>
                  <a:schemeClr val="tx1"/>
                </a:solidFill>
                <a:latin typeface="+mn-lt"/>
                <a:ea typeface="+mn-ea"/>
                <a:cs typeface="+mn-cs"/>
              </a:rPr>
              <a:t>Give the students a list of sentences that they need to put in the correct order.</a:t>
            </a:r>
          </a:p>
        </p:txBody>
      </p:sp>
      <p:sp>
        <p:nvSpPr>
          <p:cNvPr id="20"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Pencil">
            <a:extLst>
              <a:ext uri="{FF2B5EF4-FFF2-40B4-BE49-F238E27FC236}">
                <a16:creationId xmlns:a16="http://schemas.microsoft.com/office/drawing/2014/main" id="{14060DE1-1E68-892F-65F3-EB7B1B99FC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81544" y="1267079"/>
            <a:ext cx="4087368" cy="4087368"/>
          </a:xfrm>
          <a:prstGeom prst="rect">
            <a:avLst/>
          </a:prstGeom>
        </p:spPr>
      </p:pic>
    </p:spTree>
    <p:extLst>
      <p:ext uri="{BB962C8B-B14F-4D97-AF65-F5344CB8AC3E}">
        <p14:creationId xmlns:p14="http://schemas.microsoft.com/office/powerpoint/2010/main" val="42657246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75DD21-737B-EA33-CDFD-37043B571B35}"/>
              </a:ext>
            </a:extLst>
          </p:cNvPr>
          <p:cNvSpPr>
            <a:spLocks noGrp="1"/>
          </p:cNvSpPr>
          <p:nvPr>
            <p:ph type="title"/>
          </p:nvPr>
        </p:nvSpPr>
        <p:spPr>
          <a:xfrm>
            <a:off x="572493" y="238539"/>
            <a:ext cx="11018520" cy="1434415"/>
          </a:xfrm>
        </p:spPr>
        <p:txBody>
          <a:bodyPr anchor="b">
            <a:normAutofit/>
          </a:bodyPr>
          <a:lstStyle/>
          <a:p>
            <a:r>
              <a:rPr lang="en-US" sz="5400"/>
              <a:t>Example 1</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45D229-4D79-EC37-57D3-ECB599345C5F}"/>
              </a:ext>
            </a:extLst>
          </p:cNvPr>
          <p:cNvSpPr>
            <a:spLocks noGrp="1"/>
          </p:cNvSpPr>
          <p:nvPr>
            <p:ph idx="1"/>
          </p:nvPr>
        </p:nvSpPr>
        <p:spPr>
          <a:xfrm>
            <a:off x="572493" y="2071316"/>
            <a:ext cx="6713552" cy="4119172"/>
          </a:xfrm>
        </p:spPr>
        <p:txBody>
          <a:bodyPr anchor="t">
            <a:normAutofit/>
          </a:bodyPr>
          <a:lstStyle/>
          <a:p>
            <a:pPr marL="514350" indent="-514350">
              <a:buFont typeface="+mj-lt"/>
              <a:buAutoNum type="arabicPeriod"/>
            </a:pPr>
            <a:r>
              <a:rPr lang="en-US" sz="2000">
                <a:effectLst/>
              </a:rPr>
              <a:t>One sunny afternoon, Tommy grabbed his baseball glove and dashed to the park.</a:t>
            </a:r>
          </a:p>
          <a:p>
            <a:pPr marL="514350" indent="-514350">
              <a:buFont typeface="+mj-lt"/>
              <a:buAutoNum type="arabicPeriod"/>
            </a:pPr>
            <a:r>
              <a:rPr lang="en-US" sz="2000">
                <a:effectLst/>
              </a:rPr>
              <a:t>After the game, all dusty and happy, Tommy couldn't wait to play again tomorrow.</a:t>
            </a:r>
          </a:p>
          <a:p>
            <a:pPr marL="514350" indent="-514350">
              <a:buFont typeface="+mj-lt"/>
              <a:buAutoNum type="arabicPeriod"/>
            </a:pPr>
            <a:r>
              <a:rPr lang="en-US" sz="2000">
                <a:effectLst/>
              </a:rPr>
              <a:t>He kept throwing great pitches, feeling awesome as the batters missed.</a:t>
            </a:r>
          </a:p>
          <a:p>
            <a:pPr marL="514350" indent="-514350">
              <a:buFont typeface="+mj-lt"/>
              <a:buAutoNum type="arabicPeriod"/>
            </a:pPr>
            <a:r>
              <a:rPr lang="en-US" sz="2000">
                <a:effectLst/>
              </a:rPr>
              <a:t>He joined a bunch of kids setting up for a game and quickly signed up to pitch. </a:t>
            </a:r>
          </a:p>
          <a:p>
            <a:pPr marL="514350" indent="-514350">
              <a:buFont typeface="+mj-lt"/>
              <a:buAutoNum type="arabicPeriod"/>
            </a:pPr>
            <a:r>
              <a:rPr lang="en-US" sz="2000">
                <a:effectLst/>
              </a:rPr>
              <a:t>With a big smile, Tommy threw his first pitch—it zipped right over the plate as a strike, and everyone cheered. </a:t>
            </a:r>
            <a:br>
              <a:rPr lang="en-US" sz="2000">
                <a:effectLst/>
              </a:rPr>
            </a:br>
            <a:endParaRPr lang="en-US" sz="2000">
              <a:effectLst/>
            </a:endParaRPr>
          </a:p>
          <a:p>
            <a:pPr marL="0" indent="0">
              <a:buNone/>
            </a:pPr>
            <a:endParaRPr lang="en-US" sz="2000"/>
          </a:p>
        </p:txBody>
      </p:sp>
      <p:pic>
        <p:nvPicPr>
          <p:cNvPr id="4" name="Picture 3">
            <a:extLst>
              <a:ext uri="{FF2B5EF4-FFF2-40B4-BE49-F238E27FC236}">
                <a16:creationId xmlns:a16="http://schemas.microsoft.com/office/drawing/2014/main" id="{DB7A0656-1316-B100-007F-359EFF27B04E}"/>
              </a:ext>
            </a:extLst>
          </p:cNvPr>
          <p:cNvPicPr>
            <a:picLocks noChangeAspect="1"/>
          </p:cNvPicPr>
          <p:nvPr/>
        </p:nvPicPr>
        <p:blipFill rotWithShape="1">
          <a:blip r:embed="rId2"/>
          <a:srcRect l="3795" r="-3" b="-3"/>
          <a:stretch/>
        </p:blipFill>
        <p:spPr>
          <a:xfrm>
            <a:off x="7675658" y="2093976"/>
            <a:ext cx="3941064" cy="4096512"/>
          </a:xfrm>
          <a:prstGeom prst="rect">
            <a:avLst/>
          </a:prstGeom>
        </p:spPr>
      </p:pic>
    </p:spTree>
    <p:extLst>
      <p:ext uri="{BB962C8B-B14F-4D97-AF65-F5344CB8AC3E}">
        <p14:creationId xmlns:p14="http://schemas.microsoft.com/office/powerpoint/2010/main" val="41809387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75DD21-737B-EA33-CDFD-37043B571B35}"/>
              </a:ext>
            </a:extLst>
          </p:cNvPr>
          <p:cNvSpPr>
            <a:spLocks noGrp="1"/>
          </p:cNvSpPr>
          <p:nvPr>
            <p:ph type="title"/>
          </p:nvPr>
        </p:nvSpPr>
        <p:spPr>
          <a:xfrm>
            <a:off x="572493" y="238539"/>
            <a:ext cx="11018520" cy="1434415"/>
          </a:xfrm>
        </p:spPr>
        <p:txBody>
          <a:bodyPr anchor="b">
            <a:normAutofit/>
          </a:bodyPr>
          <a:lstStyle/>
          <a:p>
            <a:r>
              <a:rPr lang="en-US" sz="5400"/>
              <a:t>Example 1 - Answers</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45D229-4D79-EC37-57D3-ECB599345C5F}"/>
              </a:ext>
            </a:extLst>
          </p:cNvPr>
          <p:cNvSpPr>
            <a:spLocks noGrp="1"/>
          </p:cNvSpPr>
          <p:nvPr>
            <p:ph idx="1"/>
          </p:nvPr>
        </p:nvSpPr>
        <p:spPr>
          <a:xfrm>
            <a:off x="572493" y="2071316"/>
            <a:ext cx="6713552" cy="4119172"/>
          </a:xfrm>
        </p:spPr>
        <p:txBody>
          <a:bodyPr anchor="t">
            <a:normAutofit/>
          </a:bodyPr>
          <a:lstStyle/>
          <a:p>
            <a:pPr marL="403225" indent="-403225">
              <a:buNone/>
            </a:pPr>
            <a:r>
              <a:rPr lang="en-US" sz="2200">
                <a:effectLst/>
              </a:rPr>
              <a:t>1. One sunny afternoon, Tommy grabbed his baseball glove and dashed to the park.</a:t>
            </a:r>
          </a:p>
          <a:p>
            <a:pPr marL="403225" indent="-403225">
              <a:buNone/>
            </a:pPr>
            <a:r>
              <a:rPr lang="en-US" sz="2200"/>
              <a:t>4</a:t>
            </a:r>
            <a:r>
              <a:rPr lang="en-US" sz="2200">
                <a:effectLst/>
              </a:rPr>
              <a:t>. He joined a bunch of kids setting up for a game and quickly signed up to pitch. </a:t>
            </a:r>
          </a:p>
          <a:p>
            <a:pPr marL="403225" indent="-403225">
              <a:buNone/>
            </a:pPr>
            <a:r>
              <a:rPr lang="en-US" sz="2200">
                <a:effectLst/>
              </a:rPr>
              <a:t>5. With a big smile, Tommy threw his first pitch—it zipped right over the plate as a strike, and everyone cheered. </a:t>
            </a:r>
          </a:p>
          <a:p>
            <a:pPr marL="403225" indent="-403225">
              <a:buNone/>
            </a:pPr>
            <a:r>
              <a:rPr lang="en-US" sz="2200">
                <a:effectLst/>
              </a:rPr>
              <a:t>3. He kept throwing great pitches, feeling awesome as the batters missed.</a:t>
            </a:r>
          </a:p>
          <a:p>
            <a:pPr marL="403225" indent="-403225">
              <a:buNone/>
            </a:pPr>
            <a:r>
              <a:rPr lang="en-US" sz="2200">
                <a:effectLst/>
              </a:rPr>
              <a:t>2. After the game, all dusty and happy, Tommy couldn't wait to play again tomorrow.</a:t>
            </a:r>
          </a:p>
          <a:p>
            <a:pPr marL="0" indent="0">
              <a:buNone/>
            </a:pPr>
            <a:endParaRPr lang="en-US" sz="2200"/>
          </a:p>
        </p:txBody>
      </p:sp>
      <p:pic>
        <p:nvPicPr>
          <p:cNvPr id="4" name="Picture 3">
            <a:extLst>
              <a:ext uri="{FF2B5EF4-FFF2-40B4-BE49-F238E27FC236}">
                <a16:creationId xmlns:a16="http://schemas.microsoft.com/office/drawing/2014/main" id="{824AB2B2-AC05-A8F6-0B77-02C76069A95A}"/>
              </a:ext>
            </a:extLst>
          </p:cNvPr>
          <p:cNvPicPr>
            <a:picLocks noChangeAspect="1"/>
          </p:cNvPicPr>
          <p:nvPr/>
        </p:nvPicPr>
        <p:blipFill rotWithShape="1">
          <a:blip r:embed="rId2"/>
          <a:srcRect l="3795" r="-3" b="-3"/>
          <a:stretch/>
        </p:blipFill>
        <p:spPr>
          <a:xfrm>
            <a:off x="7675658" y="2093976"/>
            <a:ext cx="3941064" cy="4096512"/>
          </a:xfrm>
          <a:prstGeom prst="rect">
            <a:avLst/>
          </a:prstGeom>
        </p:spPr>
      </p:pic>
    </p:spTree>
    <p:extLst>
      <p:ext uri="{BB962C8B-B14F-4D97-AF65-F5344CB8AC3E}">
        <p14:creationId xmlns:p14="http://schemas.microsoft.com/office/powerpoint/2010/main" val="36638452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618860-9082-7600-42D8-174F8DA3CACC}"/>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4600" kern="1200" dirty="0">
                <a:latin typeface="+mj-lt"/>
                <a:ea typeface="+mj-ea"/>
                <a:cs typeface="+mj-cs"/>
              </a:rPr>
              <a:t>Reading Activity Level 2 – Retelling the story.</a:t>
            </a:r>
          </a:p>
        </p:txBody>
      </p:sp>
      <p:sp>
        <p:nvSpPr>
          <p:cNvPr id="2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53398F-6D46-8E2D-A036-505D5B41B9AC}"/>
              </a:ext>
            </a:extLst>
          </p:cNvPr>
          <p:cNvSpPr>
            <a:spLocks noGrp="1"/>
          </p:cNvSpPr>
          <p:nvPr>
            <p:ph idx="1"/>
          </p:nvPr>
        </p:nvSpPr>
        <p:spPr>
          <a:xfrm>
            <a:off x="572493" y="2071316"/>
            <a:ext cx="6713552" cy="4119172"/>
          </a:xfrm>
        </p:spPr>
        <p:txBody>
          <a:bodyPr vert="horz" lIns="91440" tIns="45720" rIns="91440" bIns="45720" rtlCol="0" anchor="t">
            <a:normAutofit/>
          </a:bodyPr>
          <a:lstStyle/>
          <a:p>
            <a:pPr marL="457200" indent="-457200">
              <a:buFont typeface="+mj-lt"/>
              <a:buAutoNum type="arabicPeriod"/>
            </a:pPr>
            <a:r>
              <a:rPr lang="en-US" sz="2200" kern="1200">
                <a:latin typeface="+mn-lt"/>
                <a:ea typeface="+mn-ea"/>
                <a:cs typeface="+mn-cs"/>
              </a:rPr>
              <a:t>Students are put into pairs.</a:t>
            </a:r>
          </a:p>
          <a:p>
            <a:pPr marL="457200" indent="-457200">
              <a:buFont typeface="+mj-lt"/>
              <a:buAutoNum type="arabicPeriod"/>
            </a:pPr>
            <a:r>
              <a:rPr lang="en-US" sz="2200"/>
              <a:t>Each student is given a story to read.</a:t>
            </a:r>
          </a:p>
          <a:p>
            <a:pPr marL="457200" indent="-457200">
              <a:buFont typeface="+mj-lt"/>
              <a:buAutoNum type="arabicPeriod"/>
            </a:pPr>
            <a:r>
              <a:rPr lang="en-US" sz="2200" kern="1200">
                <a:latin typeface="+mn-lt"/>
                <a:ea typeface="+mn-ea"/>
                <a:cs typeface="+mn-cs"/>
              </a:rPr>
              <a:t>They retell the story to their partner</a:t>
            </a:r>
          </a:p>
        </p:txBody>
      </p:sp>
      <p:pic>
        <p:nvPicPr>
          <p:cNvPr id="4" name="Picture 3">
            <a:extLst>
              <a:ext uri="{FF2B5EF4-FFF2-40B4-BE49-F238E27FC236}">
                <a16:creationId xmlns:a16="http://schemas.microsoft.com/office/drawing/2014/main" id="{F6CB08E6-B6B6-A50E-AAAD-1F26878375BA}"/>
              </a:ext>
            </a:extLst>
          </p:cNvPr>
          <p:cNvPicPr>
            <a:picLocks noChangeAspect="1"/>
          </p:cNvPicPr>
          <p:nvPr/>
        </p:nvPicPr>
        <p:blipFill rotWithShape="1">
          <a:blip r:embed="rId2"/>
          <a:srcRect l="144" r="3648" b="-3"/>
          <a:stretch/>
        </p:blipFill>
        <p:spPr>
          <a:xfrm>
            <a:off x="7675658" y="2093976"/>
            <a:ext cx="3941064" cy="4096512"/>
          </a:xfrm>
          <a:prstGeom prst="rect">
            <a:avLst/>
          </a:prstGeom>
        </p:spPr>
      </p:pic>
    </p:spTree>
    <p:extLst>
      <p:ext uri="{BB962C8B-B14F-4D97-AF65-F5344CB8AC3E}">
        <p14:creationId xmlns:p14="http://schemas.microsoft.com/office/powerpoint/2010/main" val="3087841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B1F016-7DB9-CC83-EA47-A296D9E412E7}"/>
              </a:ext>
            </a:extLst>
          </p:cNvPr>
          <p:cNvSpPr>
            <a:spLocks noGrp="1"/>
          </p:cNvSpPr>
          <p:nvPr>
            <p:ph type="title"/>
          </p:nvPr>
        </p:nvSpPr>
        <p:spPr>
          <a:xfrm>
            <a:off x="838200" y="365125"/>
            <a:ext cx="10515600" cy="1325563"/>
          </a:xfrm>
        </p:spPr>
        <p:txBody>
          <a:bodyPr>
            <a:normAutofit/>
          </a:bodyPr>
          <a:lstStyle/>
          <a:p>
            <a:r>
              <a:rPr lang="en-US" sz="5400"/>
              <a:t>Example 1 - A</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AFD1ECA-AA9D-30B8-CFC1-977C2F822F5E}"/>
              </a:ext>
            </a:extLst>
          </p:cNvPr>
          <p:cNvSpPr>
            <a:spLocks noGrp="1"/>
          </p:cNvSpPr>
          <p:nvPr>
            <p:ph idx="1"/>
          </p:nvPr>
        </p:nvSpPr>
        <p:spPr>
          <a:xfrm>
            <a:off x="838200" y="1929384"/>
            <a:ext cx="10515600" cy="4251960"/>
          </a:xfrm>
        </p:spPr>
        <p:txBody>
          <a:bodyPr>
            <a:normAutofit lnSpcReduction="10000"/>
          </a:bodyPr>
          <a:lstStyle/>
          <a:p>
            <a:pPr marL="0" indent="0">
              <a:buNone/>
            </a:pPr>
            <a:r>
              <a:rPr lang="en-US" kern="100" dirty="0">
                <a:effectLst/>
                <a:latin typeface="Aptos" panose="020B0004020202020204" pitchFamily="34" charset="0"/>
                <a:ea typeface="Aptos" panose="020B0004020202020204" pitchFamily="34" charset="0"/>
                <a:cs typeface="Times New Roman" panose="02020603050405020304" pitchFamily="18" charset="0"/>
              </a:rPr>
              <a:t>In a small village nestled among rolling hills, there lived a young girl named Maya. She had recently moved to the United States with her parents and younger brother. Adjusting to a new country was challenging, but Maya’s family supported each other. Her father worked at a local factory, while her mother helped out at the school cafeteria. Every evening, they gathered around the dinner table, sharing stories of their day. Despite the language barrier, their love and laughter transcended words. Maya’s little brother, Sam, was excited about starting school. He would join the first grade, and Maya promised to help him learn English. Their family bond grew stronger as they navigated this new chapter together.</a:t>
            </a:r>
          </a:p>
        </p:txBody>
      </p:sp>
    </p:spTree>
    <p:extLst>
      <p:ext uri="{BB962C8B-B14F-4D97-AF65-F5344CB8AC3E}">
        <p14:creationId xmlns:p14="http://schemas.microsoft.com/office/powerpoint/2010/main" val="533181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2F9301-0E56-0037-5E9A-8F1DDEA42BCC}"/>
              </a:ext>
            </a:extLst>
          </p:cNvPr>
          <p:cNvSpPr>
            <a:spLocks noGrp="1"/>
          </p:cNvSpPr>
          <p:nvPr>
            <p:ph type="title"/>
          </p:nvPr>
        </p:nvSpPr>
        <p:spPr>
          <a:xfrm>
            <a:off x="838200" y="-52817"/>
            <a:ext cx="10515600" cy="1325563"/>
          </a:xfrm>
        </p:spPr>
        <p:txBody>
          <a:bodyPr>
            <a:normAutofit/>
          </a:bodyPr>
          <a:lstStyle/>
          <a:p>
            <a:pPr algn="ctr"/>
            <a:r>
              <a:rPr lang="en-US" sz="5400" b="1" dirty="0"/>
              <a:t>Vocabulary Words</a:t>
            </a:r>
          </a:p>
        </p:txBody>
      </p:sp>
      <p:sp>
        <p:nvSpPr>
          <p:cNvPr id="6" name="Content Placeholder 5">
            <a:extLst>
              <a:ext uri="{FF2B5EF4-FFF2-40B4-BE49-F238E27FC236}">
                <a16:creationId xmlns:a16="http://schemas.microsoft.com/office/drawing/2014/main" id="{E808A5D4-FB13-AD77-5704-87B565B85A37}"/>
              </a:ext>
            </a:extLst>
          </p:cNvPr>
          <p:cNvSpPr>
            <a:spLocks noGrp="1"/>
          </p:cNvSpPr>
          <p:nvPr>
            <p:ph idx="1"/>
          </p:nvPr>
        </p:nvSpPr>
        <p:spPr>
          <a:xfrm>
            <a:off x="838200" y="1272746"/>
            <a:ext cx="10515600" cy="5424616"/>
          </a:xfrm>
        </p:spPr>
        <p:txBody>
          <a:bodyPr>
            <a:normAutofit fontScale="92500" lnSpcReduction="10000"/>
          </a:bodyPr>
          <a:lstStyle/>
          <a:p>
            <a:pPr marL="0" indent="0" algn="ctr">
              <a:buNone/>
            </a:pPr>
            <a:r>
              <a:rPr lang="en-US" sz="4400" dirty="0"/>
              <a:t>Apartment Building</a:t>
            </a:r>
          </a:p>
          <a:p>
            <a:pPr marL="0" indent="0" algn="ctr">
              <a:buNone/>
            </a:pPr>
            <a:r>
              <a:rPr lang="en-US" sz="4400" dirty="0"/>
              <a:t>Restaurant</a:t>
            </a:r>
          </a:p>
          <a:p>
            <a:pPr marL="0" indent="0" algn="ctr">
              <a:buNone/>
            </a:pPr>
            <a:r>
              <a:rPr lang="en-US" sz="4400" dirty="0"/>
              <a:t>Hospital</a:t>
            </a:r>
          </a:p>
          <a:p>
            <a:pPr marL="0" indent="0" algn="ctr">
              <a:buNone/>
            </a:pPr>
            <a:r>
              <a:rPr lang="en-US" sz="4400" dirty="0"/>
              <a:t>Library</a:t>
            </a:r>
          </a:p>
          <a:p>
            <a:pPr marL="0" indent="0" algn="ctr">
              <a:buNone/>
            </a:pPr>
            <a:r>
              <a:rPr lang="en-US" sz="4400" dirty="0"/>
              <a:t>School</a:t>
            </a:r>
          </a:p>
          <a:p>
            <a:pPr marL="0" indent="0" algn="ctr">
              <a:buNone/>
            </a:pPr>
            <a:r>
              <a:rPr lang="en-US" sz="4400" dirty="0"/>
              <a:t>Bus stop</a:t>
            </a:r>
          </a:p>
          <a:p>
            <a:pPr marL="0" indent="0" algn="ctr">
              <a:buNone/>
            </a:pPr>
            <a:r>
              <a:rPr lang="en-US" sz="4400" dirty="0"/>
              <a:t>Park</a:t>
            </a:r>
          </a:p>
          <a:p>
            <a:pPr marL="0" indent="0" algn="ctr">
              <a:buNone/>
            </a:pPr>
            <a:r>
              <a:rPr lang="en-US" sz="4400" dirty="0"/>
              <a:t>Museum</a:t>
            </a:r>
          </a:p>
        </p:txBody>
      </p:sp>
    </p:spTree>
    <p:extLst>
      <p:ext uri="{BB962C8B-B14F-4D97-AF65-F5344CB8AC3E}">
        <p14:creationId xmlns:p14="http://schemas.microsoft.com/office/powerpoint/2010/main" val="27743260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819E4A-D394-BA8A-1878-E83473E20FD1}"/>
              </a:ext>
            </a:extLst>
          </p:cNvPr>
          <p:cNvSpPr>
            <a:spLocks noGrp="1"/>
          </p:cNvSpPr>
          <p:nvPr>
            <p:ph type="title"/>
          </p:nvPr>
        </p:nvSpPr>
        <p:spPr>
          <a:xfrm>
            <a:off x="838200" y="365125"/>
            <a:ext cx="10515600" cy="1325563"/>
          </a:xfrm>
        </p:spPr>
        <p:txBody>
          <a:bodyPr>
            <a:normAutofit/>
          </a:bodyPr>
          <a:lstStyle/>
          <a:p>
            <a:r>
              <a:rPr lang="en-US" sz="5400"/>
              <a:t>Example 1 - B</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4EDC13B-6380-F312-80A9-A70C09ECB3E7}"/>
              </a:ext>
            </a:extLst>
          </p:cNvPr>
          <p:cNvSpPr>
            <a:spLocks noGrp="1"/>
          </p:cNvSpPr>
          <p:nvPr>
            <p:ph idx="1"/>
          </p:nvPr>
        </p:nvSpPr>
        <p:spPr>
          <a:xfrm>
            <a:off x="838200" y="1929384"/>
            <a:ext cx="10515600" cy="4251960"/>
          </a:xfrm>
        </p:spPr>
        <p:txBody>
          <a:bodyPr>
            <a:normAutofit lnSpcReduction="10000"/>
          </a:bodyPr>
          <a:lstStyle/>
          <a:p>
            <a:pPr marL="0" indent="0">
              <a:buNone/>
            </a:pPr>
            <a:r>
              <a:rPr lang="en-US" dirty="0"/>
              <a:t>On the first day of school, Maya held Sam’s hand as they entered the hallway. The unfamiliar faces and rapid conversations overwhelmed them. Mrs. Johnson, their teacher, welcomed them. She understood their limited English and encouraged them to participate. In class, Maya sat next to a girl named Emily, who explained the math problems. During recess, they played tag with other kids. Maya discovered that school was more than just learning; it was about making friends and embracing differences. As weeks passed, Maya’s English improved, and she even volunteered to read aloud in class. Sam made friends and showed off his crayon drawings. Together, they discovered that family and school were a support system that helped them thrive in their new home.</a:t>
            </a:r>
          </a:p>
        </p:txBody>
      </p:sp>
    </p:spTree>
    <p:extLst>
      <p:ext uri="{BB962C8B-B14F-4D97-AF65-F5344CB8AC3E}">
        <p14:creationId xmlns:p14="http://schemas.microsoft.com/office/powerpoint/2010/main" val="29410309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07A245-0014-3E76-EED1-755A9B819CC0}"/>
              </a:ext>
            </a:extLst>
          </p:cNvPr>
          <p:cNvSpPr>
            <a:spLocks noGrp="1"/>
          </p:cNvSpPr>
          <p:nvPr>
            <p:ph type="title"/>
          </p:nvPr>
        </p:nvSpPr>
        <p:spPr>
          <a:xfrm>
            <a:off x="838200" y="365125"/>
            <a:ext cx="10515600" cy="1325563"/>
          </a:xfrm>
        </p:spPr>
        <p:txBody>
          <a:bodyPr>
            <a:normAutofit/>
          </a:bodyPr>
          <a:lstStyle/>
          <a:p>
            <a:r>
              <a:rPr lang="en-US" sz="5400"/>
              <a:t>Example 2 - A</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59C919A-8355-6D9E-6CE1-05711B2162A2}"/>
              </a:ext>
            </a:extLst>
          </p:cNvPr>
          <p:cNvSpPr>
            <a:spLocks noGrp="1"/>
          </p:cNvSpPr>
          <p:nvPr>
            <p:ph idx="1"/>
          </p:nvPr>
        </p:nvSpPr>
        <p:spPr>
          <a:xfrm>
            <a:off x="838200" y="1929384"/>
            <a:ext cx="10515600" cy="4251960"/>
          </a:xfrm>
        </p:spPr>
        <p:txBody>
          <a:bodyPr>
            <a:normAutofit lnSpcReduction="10000"/>
          </a:bodyPr>
          <a:lstStyle/>
          <a:p>
            <a:pPr marL="0" indent="0">
              <a:buNone/>
            </a:pPr>
            <a:r>
              <a:rPr lang="en-US" sz="3600" b="0" i="0" dirty="0">
                <a:effectLst/>
                <a:highlight>
                  <a:srgbClr val="FFFFFF"/>
                </a:highlight>
                <a:latin typeface="Söhne"/>
              </a:rPr>
              <a:t>As I pedaled my bike faster, the wind felt cool on my face, and I could hear Emma laughing next to me. Her hair flew behind her like a golden ribbon as we zoomed down the big hill near where we live. I looked at her and saw her eyes shining with excitement. We weren’t racing to see who was faster; we were just having fun riding together. Everything else seemed to disappear, and all I could hear was our laughter and the whirr of our bike wheels as we shared this awesome adventure.</a:t>
            </a:r>
            <a:endParaRPr lang="en-US" sz="3600" dirty="0"/>
          </a:p>
        </p:txBody>
      </p:sp>
    </p:spTree>
    <p:extLst>
      <p:ext uri="{BB962C8B-B14F-4D97-AF65-F5344CB8AC3E}">
        <p14:creationId xmlns:p14="http://schemas.microsoft.com/office/powerpoint/2010/main" val="34633572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6CA056-028C-288C-2E5A-AF69E7A8E5EC}"/>
              </a:ext>
            </a:extLst>
          </p:cNvPr>
          <p:cNvSpPr>
            <a:spLocks noGrp="1"/>
          </p:cNvSpPr>
          <p:nvPr>
            <p:ph type="title"/>
          </p:nvPr>
        </p:nvSpPr>
        <p:spPr>
          <a:xfrm>
            <a:off x="838200" y="365125"/>
            <a:ext cx="10515600" cy="1325563"/>
          </a:xfrm>
        </p:spPr>
        <p:txBody>
          <a:bodyPr>
            <a:normAutofit/>
          </a:bodyPr>
          <a:lstStyle/>
          <a:p>
            <a:r>
              <a:rPr lang="en-US" sz="5400"/>
              <a:t>Example 2 - B</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CD2929E-9036-7F6B-D29B-F1E7CF4CF820}"/>
              </a:ext>
            </a:extLst>
          </p:cNvPr>
          <p:cNvSpPr>
            <a:spLocks noGrp="1"/>
          </p:cNvSpPr>
          <p:nvPr>
            <p:ph idx="1"/>
          </p:nvPr>
        </p:nvSpPr>
        <p:spPr>
          <a:xfrm>
            <a:off x="838200" y="1929384"/>
            <a:ext cx="10515600" cy="4251960"/>
          </a:xfrm>
        </p:spPr>
        <p:txBody>
          <a:bodyPr>
            <a:normAutofit lnSpcReduction="10000"/>
          </a:bodyPr>
          <a:lstStyle/>
          <a:p>
            <a:pPr marL="0" indent="0">
              <a:buNone/>
            </a:pPr>
            <a:r>
              <a:rPr lang="en-US" sz="3200" b="0" i="0" dirty="0">
                <a:effectLst/>
                <a:highlight>
                  <a:srgbClr val="FFFFFF"/>
                </a:highlight>
                <a:latin typeface="Söhne"/>
              </a:rPr>
              <a:t>Riding beside Jake, I felt like we were on top of the world, our bikes speeding down the hill with the breeze cheering us on. I heard Jake's joyful shout mix with my giggles as we dodged the sun-dappled shadows on the path. Every time we rode together, it felt like a new adventure, and today was no exception. I glanced at Jake, his face lit up with excitement, and it made me pedal even faster. It wasn't about winning; it was about enjoying this moment of pure fun and feeling the freedom that came with every turn and every laugh we shared.</a:t>
            </a:r>
            <a:endParaRPr lang="en-US" sz="3200" dirty="0"/>
          </a:p>
        </p:txBody>
      </p:sp>
    </p:spTree>
    <p:extLst>
      <p:ext uri="{BB962C8B-B14F-4D97-AF65-F5344CB8AC3E}">
        <p14:creationId xmlns:p14="http://schemas.microsoft.com/office/powerpoint/2010/main" val="33150573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618860-9082-7600-42D8-174F8DA3CACC}"/>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4600" kern="1200" dirty="0">
                <a:latin typeface="+mj-lt"/>
                <a:ea typeface="+mj-ea"/>
                <a:cs typeface="+mj-cs"/>
              </a:rPr>
              <a:t>Reading Activity Level 3 – Readers’ Theater</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53398F-6D46-8E2D-A036-505D5B41B9AC}"/>
              </a:ext>
            </a:extLst>
          </p:cNvPr>
          <p:cNvSpPr>
            <a:spLocks noGrp="1"/>
          </p:cNvSpPr>
          <p:nvPr>
            <p:ph idx="1"/>
          </p:nvPr>
        </p:nvSpPr>
        <p:spPr>
          <a:xfrm>
            <a:off x="572493" y="2071316"/>
            <a:ext cx="6713552" cy="4119172"/>
          </a:xfrm>
        </p:spPr>
        <p:txBody>
          <a:bodyPr vert="horz" lIns="91440" tIns="45720" rIns="91440" bIns="45720" rtlCol="0" anchor="t">
            <a:normAutofit/>
          </a:bodyPr>
          <a:lstStyle/>
          <a:p>
            <a:pPr marL="457200" indent="-457200">
              <a:buFont typeface="+mj-lt"/>
              <a:buAutoNum type="arabicPeriod"/>
            </a:pPr>
            <a:r>
              <a:rPr lang="en-US" sz="2200" kern="1200">
                <a:latin typeface="+mn-lt"/>
                <a:ea typeface="+mn-ea"/>
                <a:cs typeface="+mn-cs"/>
              </a:rPr>
              <a:t>Students are put into pairs.</a:t>
            </a:r>
          </a:p>
          <a:p>
            <a:pPr marL="457200" indent="-457200">
              <a:buFont typeface="+mj-lt"/>
              <a:buAutoNum type="arabicPeriod"/>
            </a:pPr>
            <a:r>
              <a:rPr lang="en-US" sz="2200"/>
              <a:t>Each student is given a story to read.</a:t>
            </a:r>
          </a:p>
          <a:p>
            <a:pPr marL="457200" indent="-457200">
              <a:buFont typeface="+mj-lt"/>
              <a:buAutoNum type="arabicPeriod"/>
            </a:pPr>
            <a:r>
              <a:rPr lang="en-US" sz="2200" kern="1200">
                <a:latin typeface="+mn-lt"/>
                <a:ea typeface="+mn-ea"/>
                <a:cs typeface="+mn-cs"/>
              </a:rPr>
              <a:t>They retell the story to their partner</a:t>
            </a:r>
          </a:p>
        </p:txBody>
      </p:sp>
      <p:pic>
        <p:nvPicPr>
          <p:cNvPr id="5" name="Picture 4">
            <a:extLst>
              <a:ext uri="{FF2B5EF4-FFF2-40B4-BE49-F238E27FC236}">
                <a16:creationId xmlns:a16="http://schemas.microsoft.com/office/drawing/2014/main" id="{495AA8D2-DC38-E7D0-4C1C-E26EFDE52D2C}"/>
              </a:ext>
            </a:extLst>
          </p:cNvPr>
          <p:cNvPicPr>
            <a:picLocks noChangeAspect="1"/>
          </p:cNvPicPr>
          <p:nvPr/>
        </p:nvPicPr>
        <p:blipFill rotWithShape="1">
          <a:blip r:embed="rId2"/>
          <a:srcRect l="3105" r="687" b="-3"/>
          <a:stretch/>
        </p:blipFill>
        <p:spPr>
          <a:xfrm>
            <a:off x="7675658" y="2093976"/>
            <a:ext cx="3941064" cy="4096512"/>
          </a:xfrm>
          <a:prstGeom prst="rect">
            <a:avLst/>
          </a:prstGeom>
        </p:spPr>
      </p:pic>
    </p:spTree>
    <p:extLst>
      <p:ext uri="{BB962C8B-B14F-4D97-AF65-F5344CB8AC3E}">
        <p14:creationId xmlns:p14="http://schemas.microsoft.com/office/powerpoint/2010/main" val="18050994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80DD1A-F41A-E3E4-D1BE-64E5B93E58CA}"/>
              </a:ext>
            </a:extLst>
          </p:cNvPr>
          <p:cNvSpPr>
            <a:spLocks noGrp="1"/>
          </p:cNvSpPr>
          <p:nvPr>
            <p:ph type="title"/>
          </p:nvPr>
        </p:nvSpPr>
        <p:spPr>
          <a:xfrm>
            <a:off x="838200" y="365125"/>
            <a:ext cx="10515600" cy="1325563"/>
          </a:xfrm>
        </p:spPr>
        <p:txBody>
          <a:bodyPr>
            <a:normAutofit/>
          </a:bodyPr>
          <a:lstStyle/>
          <a:p>
            <a:r>
              <a:rPr lang="en-US" sz="5400"/>
              <a:t>Example 1: Café Catch-Up</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DED7823-C127-F611-A392-D3A765BA1DF9}"/>
              </a:ext>
            </a:extLst>
          </p:cNvPr>
          <p:cNvSpPr>
            <a:spLocks noGrp="1"/>
          </p:cNvSpPr>
          <p:nvPr>
            <p:ph idx="1"/>
          </p:nvPr>
        </p:nvSpPr>
        <p:spPr>
          <a:xfrm>
            <a:off x="838200" y="1929384"/>
            <a:ext cx="10515600" cy="4251960"/>
          </a:xfrm>
        </p:spPr>
        <p:txBody>
          <a:bodyPr>
            <a:normAutofit/>
          </a:bodyPr>
          <a:lstStyle/>
          <a:p>
            <a:r>
              <a:rPr lang="en-US" sz="4000" b="1" i="0" dirty="0">
                <a:effectLst/>
                <a:highlight>
                  <a:srgbClr val="FFFFFF"/>
                </a:highlight>
                <a:latin typeface="Söhne"/>
              </a:rPr>
              <a:t>Characters:</a:t>
            </a:r>
            <a:endParaRPr lang="en-US" sz="4000" b="0" i="0" dirty="0">
              <a:effectLst/>
              <a:highlight>
                <a:srgbClr val="FFFFFF"/>
              </a:highlight>
              <a:latin typeface="Söhne"/>
            </a:endParaRPr>
          </a:p>
          <a:p>
            <a:pPr lvl="1"/>
            <a:r>
              <a:rPr lang="en-US" sz="4000" b="1" i="0" dirty="0">
                <a:effectLst/>
                <a:highlight>
                  <a:srgbClr val="FFFFFF"/>
                </a:highlight>
                <a:latin typeface="Söhne"/>
              </a:rPr>
              <a:t>Alex:</a:t>
            </a:r>
            <a:r>
              <a:rPr lang="en-US" sz="4000" b="0" i="0" dirty="0">
                <a:effectLst/>
                <a:highlight>
                  <a:srgbClr val="FFFFFF"/>
                </a:highlight>
                <a:latin typeface="Söhne"/>
              </a:rPr>
              <a:t> Optimistic and always looking for the bright side.</a:t>
            </a:r>
          </a:p>
          <a:p>
            <a:pPr lvl="1"/>
            <a:r>
              <a:rPr lang="en-US" sz="4000" b="1" i="0" dirty="0">
                <a:effectLst/>
                <a:highlight>
                  <a:srgbClr val="FFFFFF"/>
                </a:highlight>
                <a:latin typeface="Söhne"/>
              </a:rPr>
              <a:t>Casey:</a:t>
            </a:r>
            <a:r>
              <a:rPr lang="en-US" sz="4000" b="0" i="0" dirty="0">
                <a:effectLst/>
                <a:highlight>
                  <a:srgbClr val="FFFFFF"/>
                </a:highlight>
                <a:latin typeface="Söhne"/>
              </a:rPr>
              <a:t> Practical, a bit sarcastic.</a:t>
            </a:r>
          </a:p>
          <a:p>
            <a:pPr lvl="1"/>
            <a:r>
              <a:rPr lang="en-US" sz="4000" b="1" i="0" dirty="0">
                <a:effectLst/>
                <a:highlight>
                  <a:srgbClr val="FFFFFF"/>
                </a:highlight>
                <a:latin typeface="Söhne"/>
              </a:rPr>
              <a:t>Jamie:</a:t>
            </a:r>
            <a:r>
              <a:rPr lang="en-US" sz="4000" b="0" i="0" dirty="0">
                <a:effectLst/>
                <a:highlight>
                  <a:srgbClr val="FFFFFF"/>
                </a:highlight>
                <a:latin typeface="Söhne"/>
              </a:rPr>
              <a:t> The peacemaker, always trying to keep things light.</a:t>
            </a:r>
          </a:p>
          <a:p>
            <a:pPr lvl="1"/>
            <a:r>
              <a:rPr lang="en-US" sz="4000" b="1" i="0" dirty="0">
                <a:effectLst/>
                <a:highlight>
                  <a:srgbClr val="FFFFFF"/>
                </a:highlight>
                <a:latin typeface="Söhne"/>
              </a:rPr>
              <a:t>Drew:</a:t>
            </a:r>
            <a:r>
              <a:rPr lang="en-US" sz="4000" b="0" i="0" dirty="0">
                <a:effectLst/>
                <a:highlight>
                  <a:srgbClr val="FFFFFF"/>
                </a:highlight>
                <a:latin typeface="Söhne"/>
              </a:rPr>
              <a:t> Curious and loves to ask questions.</a:t>
            </a:r>
          </a:p>
          <a:p>
            <a:pPr marL="0" indent="0">
              <a:buNone/>
            </a:pPr>
            <a:endParaRPr lang="en-US" sz="4000" dirty="0"/>
          </a:p>
        </p:txBody>
      </p:sp>
    </p:spTree>
    <p:extLst>
      <p:ext uri="{BB962C8B-B14F-4D97-AF65-F5344CB8AC3E}">
        <p14:creationId xmlns:p14="http://schemas.microsoft.com/office/powerpoint/2010/main" val="33633048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3AA008-314A-258D-6FDA-23AFF6398F04}"/>
              </a:ext>
            </a:extLst>
          </p:cNvPr>
          <p:cNvSpPr>
            <a:spLocks noGrp="1"/>
          </p:cNvSpPr>
          <p:nvPr>
            <p:ph idx="1"/>
          </p:nvPr>
        </p:nvSpPr>
        <p:spPr>
          <a:xfrm>
            <a:off x="196948" y="112542"/>
            <a:ext cx="5899052" cy="6513341"/>
          </a:xfrm>
        </p:spPr>
        <p:txBody>
          <a:bodyPr>
            <a:normAutofit/>
          </a:bodyPr>
          <a:lstStyle/>
          <a:p>
            <a:pPr marL="0" indent="0" algn="l">
              <a:buNone/>
            </a:pPr>
            <a:r>
              <a:rPr lang="en-US" sz="2000" b="1" i="0" dirty="0">
                <a:solidFill>
                  <a:srgbClr val="0D0D0D"/>
                </a:solidFill>
                <a:effectLst/>
                <a:highlight>
                  <a:srgbClr val="FFFFFF"/>
                </a:highlight>
                <a:latin typeface="Söhne"/>
              </a:rPr>
              <a:t>[Scene: Inside a cozy local café, afternoon.]</a:t>
            </a:r>
            <a:endParaRPr lang="en-US" sz="2000" b="0" i="0" dirty="0">
              <a:solidFill>
                <a:srgbClr val="0D0D0D"/>
              </a:solidFill>
              <a:effectLst/>
              <a:highlight>
                <a:srgbClr val="FFFFFF"/>
              </a:highlight>
              <a:latin typeface="Söhne"/>
            </a:endParaRPr>
          </a:p>
          <a:p>
            <a:pPr marL="0" indent="0" algn="l">
              <a:buNone/>
            </a:pPr>
            <a:r>
              <a:rPr lang="en-US" sz="2000" b="1" i="0" dirty="0">
                <a:solidFill>
                  <a:srgbClr val="0D0D0D"/>
                </a:solidFill>
                <a:effectLst/>
                <a:highlight>
                  <a:srgbClr val="FFFFFF"/>
                </a:highlight>
                <a:latin typeface="Söhne"/>
              </a:rPr>
              <a:t>Alex:</a:t>
            </a:r>
            <a:r>
              <a:rPr lang="en-US" sz="2000" b="0" i="0" dirty="0">
                <a:solidFill>
                  <a:srgbClr val="0D0D0D"/>
                </a:solidFill>
                <a:effectLst/>
                <a:highlight>
                  <a:srgbClr val="FFFFFF"/>
                </a:highlight>
                <a:latin typeface="Söhne"/>
              </a:rPr>
              <a:t> </a:t>
            </a:r>
            <a:r>
              <a:rPr lang="en-US" sz="2000" b="0" i="1" dirty="0">
                <a:solidFill>
                  <a:srgbClr val="0D0D0D"/>
                </a:solidFill>
                <a:effectLst/>
                <a:highlight>
                  <a:srgbClr val="FFFFFF"/>
                </a:highlight>
                <a:latin typeface="Söhne"/>
              </a:rPr>
              <a:t>(excitedly)</a:t>
            </a:r>
            <a:r>
              <a:rPr lang="en-US" sz="2000" b="0" i="0" dirty="0">
                <a:solidFill>
                  <a:srgbClr val="0D0D0D"/>
                </a:solidFill>
                <a:effectLst/>
                <a:highlight>
                  <a:srgbClr val="FFFFFF"/>
                </a:highlight>
                <a:latin typeface="Söhne"/>
              </a:rPr>
              <a:t> Hey everyone! It's been ages. I missed these little get-togethers.</a:t>
            </a:r>
          </a:p>
          <a:p>
            <a:pPr marL="0" indent="0" algn="l">
              <a:buNone/>
            </a:pPr>
            <a:r>
              <a:rPr lang="en-US" sz="2000" b="1" i="0" dirty="0">
                <a:solidFill>
                  <a:srgbClr val="0D0D0D"/>
                </a:solidFill>
                <a:effectLst/>
                <a:highlight>
                  <a:srgbClr val="FFFFFF"/>
                </a:highlight>
                <a:latin typeface="Söhne"/>
              </a:rPr>
              <a:t>Casey:</a:t>
            </a:r>
            <a:r>
              <a:rPr lang="en-US" sz="2000" b="0" i="0" dirty="0">
                <a:solidFill>
                  <a:srgbClr val="0D0D0D"/>
                </a:solidFill>
                <a:effectLst/>
                <a:highlight>
                  <a:srgbClr val="FFFFFF"/>
                </a:highlight>
                <a:latin typeface="Söhne"/>
              </a:rPr>
              <a:t> </a:t>
            </a:r>
            <a:r>
              <a:rPr lang="en-US" sz="2000" b="0" i="1" dirty="0">
                <a:solidFill>
                  <a:srgbClr val="0D0D0D"/>
                </a:solidFill>
                <a:effectLst/>
                <a:highlight>
                  <a:srgbClr val="FFFFFF"/>
                </a:highlight>
                <a:latin typeface="Söhne"/>
              </a:rPr>
              <a:t>(smiling)</a:t>
            </a:r>
            <a:r>
              <a:rPr lang="en-US" sz="2000" b="0" i="0" dirty="0">
                <a:solidFill>
                  <a:srgbClr val="0D0D0D"/>
                </a:solidFill>
                <a:effectLst/>
                <a:highlight>
                  <a:srgbClr val="FFFFFF"/>
                </a:highlight>
                <a:latin typeface="Söhne"/>
              </a:rPr>
              <a:t> Definitely! It's great to see all of you. How’s everyone been?</a:t>
            </a:r>
          </a:p>
          <a:p>
            <a:pPr marL="0" indent="0" algn="l">
              <a:buNone/>
            </a:pPr>
            <a:r>
              <a:rPr lang="en-US" sz="2000" b="1" i="0" dirty="0">
                <a:solidFill>
                  <a:srgbClr val="0D0D0D"/>
                </a:solidFill>
                <a:effectLst/>
                <a:highlight>
                  <a:srgbClr val="FFFFFF"/>
                </a:highlight>
                <a:latin typeface="Söhne"/>
              </a:rPr>
              <a:t>Jamie:</a:t>
            </a:r>
            <a:r>
              <a:rPr lang="en-US" sz="2000" b="0" i="0" dirty="0">
                <a:solidFill>
                  <a:srgbClr val="0D0D0D"/>
                </a:solidFill>
                <a:effectLst/>
                <a:highlight>
                  <a:srgbClr val="FFFFFF"/>
                </a:highlight>
                <a:latin typeface="Söhne"/>
              </a:rPr>
              <a:t> Just the usual for me, but I’ve started a yoga class lately. It’s actually really relaxing.</a:t>
            </a:r>
          </a:p>
          <a:p>
            <a:pPr marL="0" indent="0" algn="l">
              <a:buNone/>
            </a:pPr>
            <a:r>
              <a:rPr lang="en-US" sz="2000" b="1" i="0" dirty="0">
                <a:solidFill>
                  <a:srgbClr val="0D0D0D"/>
                </a:solidFill>
                <a:effectLst/>
                <a:highlight>
                  <a:srgbClr val="FFFFFF"/>
                </a:highlight>
                <a:latin typeface="Söhne"/>
              </a:rPr>
              <a:t>Drew:</a:t>
            </a:r>
            <a:r>
              <a:rPr lang="en-US" sz="2000" b="0" i="0" dirty="0">
                <a:solidFill>
                  <a:srgbClr val="0D0D0D"/>
                </a:solidFill>
                <a:effectLst/>
                <a:highlight>
                  <a:srgbClr val="FFFFFF"/>
                </a:highlight>
                <a:latin typeface="Söhne"/>
              </a:rPr>
              <a:t> That sounds cool, Jamie. How about you, Alex? What’s new on the sunny side?</a:t>
            </a:r>
          </a:p>
          <a:p>
            <a:pPr marL="0" indent="0" algn="l">
              <a:buNone/>
            </a:pPr>
            <a:r>
              <a:rPr lang="en-US" sz="2000" b="1" i="0" dirty="0">
                <a:solidFill>
                  <a:srgbClr val="0D0D0D"/>
                </a:solidFill>
                <a:effectLst/>
                <a:highlight>
                  <a:srgbClr val="FFFFFF"/>
                </a:highlight>
                <a:latin typeface="Söhne"/>
              </a:rPr>
              <a:t>Alex:</a:t>
            </a:r>
            <a:r>
              <a:rPr lang="en-US" sz="2000" b="0" i="0" dirty="0">
                <a:solidFill>
                  <a:srgbClr val="0D0D0D"/>
                </a:solidFill>
                <a:effectLst/>
                <a:highlight>
                  <a:srgbClr val="FFFFFF"/>
                </a:highlight>
                <a:latin typeface="Söhne"/>
              </a:rPr>
              <a:t> Oh, you know me, always a new project. I’m helping organize a community garden now. It’s tiny but so rewarding!</a:t>
            </a:r>
          </a:p>
          <a:p>
            <a:pPr marL="0" indent="0" algn="l">
              <a:buNone/>
            </a:pPr>
            <a:r>
              <a:rPr lang="en-US" sz="2000" b="1" i="0" dirty="0">
                <a:solidFill>
                  <a:srgbClr val="0D0D0D"/>
                </a:solidFill>
                <a:effectLst/>
                <a:highlight>
                  <a:srgbClr val="FFFFFF"/>
                </a:highlight>
                <a:latin typeface="Söhne"/>
              </a:rPr>
              <a:t>Casey:</a:t>
            </a:r>
            <a:r>
              <a:rPr lang="en-US" sz="2000" b="0" i="0" dirty="0">
                <a:solidFill>
                  <a:srgbClr val="0D0D0D"/>
                </a:solidFill>
                <a:effectLst/>
                <a:highlight>
                  <a:srgbClr val="FFFFFF"/>
                </a:highlight>
                <a:latin typeface="Söhne"/>
              </a:rPr>
              <a:t> </a:t>
            </a:r>
            <a:r>
              <a:rPr lang="en-US" sz="2000" b="0" i="1" dirty="0">
                <a:solidFill>
                  <a:srgbClr val="0D0D0D"/>
                </a:solidFill>
                <a:effectLst/>
                <a:highlight>
                  <a:srgbClr val="FFFFFF"/>
                </a:highlight>
                <a:latin typeface="Söhne"/>
              </a:rPr>
              <a:t>(teasingly)</a:t>
            </a:r>
            <a:r>
              <a:rPr lang="en-US" sz="2000" b="0" i="0" dirty="0">
                <a:solidFill>
                  <a:srgbClr val="0D0D0D"/>
                </a:solidFill>
                <a:effectLst/>
                <a:highlight>
                  <a:srgbClr val="FFFFFF"/>
                </a:highlight>
                <a:latin typeface="Söhne"/>
              </a:rPr>
              <a:t> A garden, huh? Hope it survives your legendary lack of a green thumb!</a:t>
            </a:r>
          </a:p>
          <a:p>
            <a:pPr marL="0" indent="0" algn="l">
              <a:buNone/>
            </a:pPr>
            <a:r>
              <a:rPr lang="en-US" sz="2000" b="1" i="0" dirty="0">
                <a:solidFill>
                  <a:srgbClr val="0D0D0D"/>
                </a:solidFill>
                <a:effectLst/>
                <a:highlight>
                  <a:srgbClr val="FFFFFF"/>
                </a:highlight>
                <a:latin typeface="Söhne"/>
              </a:rPr>
              <a:t>Alex:</a:t>
            </a:r>
            <a:r>
              <a:rPr lang="en-US" sz="2000" b="0" i="0" dirty="0">
                <a:solidFill>
                  <a:srgbClr val="0D0D0D"/>
                </a:solidFill>
                <a:effectLst/>
                <a:highlight>
                  <a:srgbClr val="FFFFFF"/>
                </a:highlight>
                <a:latin typeface="Söhne"/>
              </a:rPr>
              <a:t> </a:t>
            </a:r>
            <a:r>
              <a:rPr lang="en-US" sz="2000" b="0" i="1" dirty="0">
                <a:solidFill>
                  <a:srgbClr val="0D0D0D"/>
                </a:solidFill>
                <a:effectLst/>
                <a:highlight>
                  <a:srgbClr val="FFFFFF"/>
                </a:highlight>
                <a:latin typeface="Söhne"/>
              </a:rPr>
              <a:t>(laughs)</a:t>
            </a:r>
            <a:r>
              <a:rPr lang="en-US" sz="2000" b="0" i="0" dirty="0">
                <a:solidFill>
                  <a:srgbClr val="0D0D0D"/>
                </a:solidFill>
                <a:effectLst/>
                <a:highlight>
                  <a:srgbClr val="FFFFFF"/>
                </a:highlight>
                <a:latin typeface="Söhne"/>
              </a:rPr>
              <a:t> I know, right? But I’m learning a lot. What about you, Casey? Still at the tech startup?</a:t>
            </a:r>
          </a:p>
          <a:p>
            <a:pPr marL="0" indent="0" algn="l">
              <a:buNone/>
            </a:pPr>
            <a:r>
              <a:rPr lang="en-US" sz="2000" b="1" i="0" dirty="0">
                <a:solidFill>
                  <a:srgbClr val="0D0D0D"/>
                </a:solidFill>
                <a:effectLst/>
                <a:highlight>
                  <a:srgbClr val="FFFFFF"/>
                </a:highlight>
                <a:latin typeface="Söhne"/>
              </a:rPr>
              <a:t>Casey:</a:t>
            </a:r>
            <a:r>
              <a:rPr lang="en-US" sz="2000" b="0" i="0" dirty="0">
                <a:solidFill>
                  <a:srgbClr val="0D0D0D"/>
                </a:solidFill>
                <a:effectLst/>
                <a:highlight>
                  <a:srgbClr val="FFFFFF"/>
                </a:highlight>
                <a:latin typeface="Söhne"/>
              </a:rPr>
              <a:t> Yeah, it’s hectic but exciting. We’re gearing up for a big update release next month.</a:t>
            </a:r>
          </a:p>
        </p:txBody>
      </p:sp>
      <p:sp>
        <p:nvSpPr>
          <p:cNvPr id="5" name="TextBox 4">
            <a:extLst>
              <a:ext uri="{FF2B5EF4-FFF2-40B4-BE49-F238E27FC236}">
                <a16:creationId xmlns:a16="http://schemas.microsoft.com/office/drawing/2014/main" id="{1DD83705-58B3-3AC1-9AF2-FF4859D482C6}"/>
              </a:ext>
            </a:extLst>
          </p:cNvPr>
          <p:cNvSpPr txBox="1"/>
          <p:nvPr/>
        </p:nvSpPr>
        <p:spPr>
          <a:xfrm>
            <a:off x="6096000" y="112542"/>
            <a:ext cx="6098344" cy="6017032"/>
          </a:xfrm>
          <a:prstGeom prst="rect">
            <a:avLst/>
          </a:prstGeom>
          <a:noFill/>
        </p:spPr>
        <p:txBody>
          <a:bodyPr wrap="square">
            <a:spAutoFit/>
          </a:bodyPr>
          <a:lstStyle/>
          <a:p>
            <a:pPr marL="0" indent="0" algn="l">
              <a:spcAft>
                <a:spcPts val="600"/>
              </a:spcAft>
              <a:buNone/>
            </a:pPr>
            <a:r>
              <a:rPr lang="en-US" sz="2000" b="1" i="0" dirty="0">
                <a:solidFill>
                  <a:srgbClr val="0D0D0D"/>
                </a:solidFill>
                <a:effectLst/>
                <a:highlight>
                  <a:srgbClr val="FFFFFF"/>
                </a:highlight>
                <a:latin typeface="Söhne"/>
              </a:rPr>
              <a:t>Drew:</a:t>
            </a:r>
            <a:r>
              <a:rPr lang="en-US" sz="2000" b="0" i="0" dirty="0">
                <a:solidFill>
                  <a:srgbClr val="0D0D0D"/>
                </a:solidFill>
                <a:effectLst/>
                <a:highlight>
                  <a:srgbClr val="FFFFFF"/>
                </a:highlight>
                <a:latin typeface="Söhne"/>
              </a:rPr>
              <a:t> Sounds intense. Make sure you don’t burn out. We need our tech guru in one piece.</a:t>
            </a:r>
          </a:p>
          <a:p>
            <a:pPr marL="0" indent="0" algn="l">
              <a:spcAft>
                <a:spcPts val="600"/>
              </a:spcAft>
              <a:buNone/>
            </a:pPr>
            <a:r>
              <a:rPr lang="en-US" sz="2000" b="1" i="0" dirty="0">
                <a:solidFill>
                  <a:srgbClr val="0D0D0D"/>
                </a:solidFill>
                <a:effectLst/>
                <a:highlight>
                  <a:srgbClr val="FFFFFF"/>
                </a:highlight>
                <a:latin typeface="Söhne"/>
              </a:rPr>
              <a:t>Jamie:</a:t>
            </a:r>
            <a:r>
              <a:rPr lang="en-US" sz="2000" b="0" i="0" dirty="0">
                <a:solidFill>
                  <a:srgbClr val="0D0D0D"/>
                </a:solidFill>
                <a:effectLst/>
                <a:highlight>
                  <a:srgbClr val="FFFFFF"/>
                </a:highlight>
                <a:latin typeface="Söhne"/>
              </a:rPr>
              <a:t> Speaking of staying in one piece, how’s your new kitten, Drew? Still wreaking havoc?</a:t>
            </a:r>
          </a:p>
          <a:p>
            <a:pPr marL="0" indent="0" algn="l">
              <a:spcAft>
                <a:spcPts val="600"/>
              </a:spcAft>
              <a:buNone/>
            </a:pPr>
            <a:r>
              <a:rPr lang="en-US" sz="2000" b="1" i="0" dirty="0">
                <a:solidFill>
                  <a:srgbClr val="0D0D0D"/>
                </a:solidFill>
                <a:effectLst/>
                <a:highlight>
                  <a:srgbClr val="FFFFFF"/>
                </a:highlight>
                <a:latin typeface="Söhne"/>
              </a:rPr>
              <a:t>Drew:</a:t>
            </a:r>
            <a:r>
              <a:rPr lang="en-US" sz="2000" b="0" i="0" dirty="0">
                <a:solidFill>
                  <a:srgbClr val="0D0D0D"/>
                </a:solidFill>
                <a:effectLst/>
                <a:highlight>
                  <a:srgbClr val="FFFFFF"/>
                </a:highlight>
                <a:latin typeface="Söhne"/>
              </a:rPr>
              <a:t> More like she owns the place now. But she’s adorable. You all should come over and meet her sometime.</a:t>
            </a:r>
          </a:p>
          <a:p>
            <a:pPr marL="0" indent="0" algn="l">
              <a:spcAft>
                <a:spcPts val="600"/>
              </a:spcAft>
              <a:buNone/>
            </a:pPr>
            <a:r>
              <a:rPr lang="en-US" sz="2000" b="1" i="0" dirty="0">
                <a:solidFill>
                  <a:srgbClr val="0D0D0D"/>
                </a:solidFill>
                <a:effectLst/>
                <a:highlight>
                  <a:srgbClr val="FFFFFF"/>
                </a:highlight>
                <a:latin typeface="Söhne"/>
              </a:rPr>
              <a:t>Alex:</a:t>
            </a:r>
            <a:r>
              <a:rPr lang="en-US" sz="2000" b="0" i="0" dirty="0">
                <a:solidFill>
                  <a:srgbClr val="0D0D0D"/>
                </a:solidFill>
                <a:effectLst/>
                <a:highlight>
                  <a:srgbClr val="FFFFFF"/>
                </a:highlight>
                <a:latin typeface="Söhne"/>
              </a:rPr>
              <a:t> I’d love that! It’s been too long since we all hung out like that. Maybe next weekend?</a:t>
            </a:r>
          </a:p>
          <a:p>
            <a:pPr marL="0" indent="0" algn="l">
              <a:spcAft>
                <a:spcPts val="600"/>
              </a:spcAft>
              <a:buNone/>
            </a:pPr>
            <a:r>
              <a:rPr lang="en-US" sz="2000" b="1" i="0" dirty="0">
                <a:solidFill>
                  <a:srgbClr val="0D0D0D"/>
                </a:solidFill>
                <a:effectLst/>
                <a:highlight>
                  <a:srgbClr val="FFFFFF"/>
                </a:highlight>
                <a:latin typeface="Söhne"/>
              </a:rPr>
              <a:t>Casey:</a:t>
            </a:r>
            <a:r>
              <a:rPr lang="en-US" sz="2000" b="0" i="0" dirty="0">
                <a:solidFill>
                  <a:srgbClr val="0D0D0D"/>
                </a:solidFill>
                <a:effectLst/>
                <a:highlight>
                  <a:srgbClr val="FFFFFF"/>
                </a:highlight>
                <a:latin typeface="Söhne"/>
              </a:rPr>
              <a:t> I’m in. It’ll be like old times!</a:t>
            </a:r>
          </a:p>
          <a:p>
            <a:pPr marL="0" indent="0" algn="l">
              <a:spcAft>
                <a:spcPts val="600"/>
              </a:spcAft>
              <a:buNone/>
            </a:pPr>
            <a:r>
              <a:rPr lang="en-US" sz="2000" b="1" i="0" dirty="0">
                <a:solidFill>
                  <a:srgbClr val="0D0D0D"/>
                </a:solidFill>
                <a:effectLst/>
                <a:highlight>
                  <a:srgbClr val="FFFFFF"/>
                </a:highlight>
                <a:latin typeface="Söhne"/>
              </a:rPr>
              <a:t>Jamie:</a:t>
            </a:r>
            <a:r>
              <a:rPr lang="en-US" sz="2000" b="0" i="0" dirty="0">
                <a:solidFill>
                  <a:srgbClr val="0D0D0D"/>
                </a:solidFill>
                <a:effectLst/>
                <a:highlight>
                  <a:srgbClr val="FFFFFF"/>
                </a:highlight>
                <a:latin typeface="Söhne"/>
              </a:rPr>
              <a:t> Perfect. It’s a date then!</a:t>
            </a:r>
          </a:p>
          <a:p>
            <a:pPr marL="0" indent="0" algn="l">
              <a:spcAft>
                <a:spcPts val="600"/>
              </a:spcAft>
              <a:buNone/>
            </a:pPr>
            <a:r>
              <a:rPr lang="en-US" sz="2000" b="1" i="0" dirty="0">
                <a:solidFill>
                  <a:srgbClr val="0D0D0D"/>
                </a:solidFill>
                <a:effectLst/>
                <a:highlight>
                  <a:srgbClr val="FFFFFF"/>
                </a:highlight>
                <a:latin typeface="Söhne"/>
              </a:rPr>
              <a:t>Drew:</a:t>
            </a:r>
            <a:r>
              <a:rPr lang="en-US" sz="2000" b="0" i="0" dirty="0">
                <a:solidFill>
                  <a:srgbClr val="0D0D0D"/>
                </a:solidFill>
                <a:effectLst/>
                <a:highlight>
                  <a:srgbClr val="FFFFFF"/>
                </a:highlight>
                <a:latin typeface="Söhne"/>
              </a:rPr>
              <a:t> Looking forward to it! Let’s make sure it doesn’t take another year for us to meet up again.</a:t>
            </a:r>
          </a:p>
          <a:p>
            <a:pPr marL="0" indent="0" algn="l">
              <a:spcAft>
                <a:spcPts val="600"/>
              </a:spcAft>
              <a:buNone/>
            </a:pPr>
            <a:r>
              <a:rPr lang="en-US" sz="2000" b="1" i="0" dirty="0">
                <a:solidFill>
                  <a:srgbClr val="0D0D0D"/>
                </a:solidFill>
                <a:effectLst/>
                <a:highlight>
                  <a:srgbClr val="FFFFFF"/>
                </a:highlight>
                <a:latin typeface="Söhne"/>
              </a:rPr>
              <a:t>Alex:</a:t>
            </a:r>
            <a:r>
              <a:rPr lang="en-US" sz="2000" b="0" i="0" dirty="0">
                <a:solidFill>
                  <a:srgbClr val="0D0D0D"/>
                </a:solidFill>
                <a:effectLst/>
                <a:highlight>
                  <a:srgbClr val="FFFFFF"/>
                </a:highlight>
                <a:latin typeface="Söhne"/>
              </a:rPr>
              <a:t> Agreed! Here’s to making time for friends and café chats!</a:t>
            </a:r>
          </a:p>
          <a:p>
            <a:pPr marL="0" indent="0" algn="l">
              <a:spcAft>
                <a:spcPts val="600"/>
              </a:spcAft>
              <a:buNone/>
            </a:pPr>
            <a:r>
              <a:rPr lang="en-US" sz="2000" b="1" i="0" dirty="0">
                <a:solidFill>
                  <a:srgbClr val="0D0D0D"/>
                </a:solidFill>
                <a:effectLst/>
                <a:highlight>
                  <a:srgbClr val="FFFFFF"/>
                </a:highlight>
                <a:latin typeface="Söhne"/>
              </a:rPr>
              <a:t>[All laugh and raise their coffee cups in a toast.]</a:t>
            </a:r>
            <a:endParaRPr lang="en-US" sz="2000" b="0" i="0" dirty="0">
              <a:solidFill>
                <a:srgbClr val="0D0D0D"/>
              </a:solidFill>
              <a:effectLst/>
              <a:highlight>
                <a:srgbClr val="FFFFFF"/>
              </a:highlight>
              <a:latin typeface="Söhne"/>
            </a:endParaRPr>
          </a:p>
          <a:p>
            <a:pPr marL="0" indent="0" algn="l">
              <a:spcAft>
                <a:spcPts val="600"/>
              </a:spcAft>
              <a:buNone/>
            </a:pPr>
            <a:r>
              <a:rPr lang="en-US" sz="2000" b="1" i="0" dirty="0">
                <a:solidFill>
                  <a:srgbClr val="0D0D0D"/>
                </a:solidFill>
                <a:effectLst/>
                <a:highlight>
                  <a:srgbClr val="FFFFFF"/>
                </a:highlight>
                <a:latin typeface="Söhne"/>
              </a:rPr>
              <a:t>END</a:t>
            </a:r>
            <a:endParaRPr lang="en-US" sz="2000" b="0" i="0" dirty="0">
              <a:solidFill>
                <a:srgbClr val="0D0D0D"/>
              </a:solidFill>
              <a:effectLst/>
              <a:highlight>
                <a:srgbClr val="FFFFFF"/>
              </a:highlight>
              <a:latin typeface="Söhne"/>
            </a:endParaRPr>
          </a:p>
        </p:txBody>
      </p:sp>
    </p:spTree>
    <p:extLst>
      <p:ext uri="{BB962C8B-B14F-4D97-AF65-F5344CB8AC3E}">
        <p14:creationId xmlns:p14="http://schemas.microsoft.com/office/powerpoint/2010/main" val="38048491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9BC178-1C30-1F56-2BCE-C88B6F7F8CB9}"/>
              </a:ext>
            </a:extLst>
          </p:cNvPr>
          <p:cNvSpPr>
            <a:spLocks noGrp="1"/>
          </p:cNvSpPr>
          <p:nvPr>
            <p:ph type="title"/>
          </p:nvPr>
        </p:nvSpPr>
        <p:spPr>
          <a:xfrm>
            <a:off x="838200" y="365125"/>
            <a:ext cx="10515600" cy="1325563"/>
          </a:xfrm>
        </p:spPr>
        <p:txBody>
          <a:bodyPr>
            <a:normAutofit/>
          </a:bodyPr>
          <a:lstStyle/>
          <a:p>
            <a:r>
              <a:rPr lang="en-US" sz="5400"/>
              <a:t>Example 2 - </a:t>
            </a:r>
            <a:r>
              <a:rPr lang="en-US" sz="5400" b="0" i="0">
                <a:effectLst/>
                <a:highlight>
                  <a:srgbClr val="FFFFFF"/>
                </a:highlight>
                <a:latin typeface="Söhne"/>
              </a:rPr>
              <a:t>Project Planning Session</a:t>
            </a:r>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1503255-5F40-746E-ACC5-D4F417284420}"/>
              </a:ext>
            </a:extLst>
          </p:cNvPr>
          <p:cNvSpPr>
            <a:spLocks noGrp="1"/>
          </p:cNvSpPr>
          <p:nvPr>
            <p:ph idx="1"/>
          </p:nvPr>
        </p:nvSpPr>
        <p:spPr>
          <a:xfrm>
            <a:off x="838200" y="1929384"/>
            <a:ext cx="10515600" cy="4251960"/>
          </a:xfrm>
        </p:spPr>
        <p:txBody>
          <a:bodyPr>
            <a:normAutofit/>
          </a:bodyPr>
          <a:lstStyle/>
          <a:p>
            <a:r>
              <a:rPr lang="en-US" sz="4000" b="1" i="0" dirty="0">
                <a:effectLst/>
                <a:highlight>
                  <a:srgbClr val="FFFFFF"/>
                </a:highlight>
                <a:latin typeface="Söhne"/>
              </a:rPr>
              <a:t>Characters:</a:t>
            </a:r>
            <a:endParaRPr lang="en-US" sz="4000" b="0" i="0" dirty="0">
              <a:effectLst/>
              <a:highlight>
                <a:srgbClr val="FFFFFF"/>
              </a:highlight>
              <a:latin typeface="Söhne"/>
            </a:endParaRPr>
          </a:p>
          <a:p>
            <a:pPr lvl="1"/>
            <a:r>
              <a:rPr lang="en-US" sz="4000" b="1" i="0" dirty="0">
                <a:effectLst/>
                <a:highlight>
                  <a:srgbClr val="FFFFFF"/>
                </a:highlight>
                <a:latin typeface="Söhne"/>
              </a:rPr>
              <a:t>Jordan:</a:t>
            </a:r>
            <a:r>
              <a:rPr lang="en-US" sz="4000" b="0" i="0" dirty="0">
                <a:effectLst/>
                <a:highlight>
                  <a:srgbClr val="FFFFFF"/>
                </a:highlight>
                <a:latin typeface="Söhne"/>
              </a:rPr>
              <a:t> The organizer, likes to keep things on track.</a:t>
            </a:r>
          </a:p>
          <a:p>
            <a:pPr lvl="1"/>
            <a:r>
              <a:rPr lang="en-US" sz="4000" b="1" i="0" dirty="0">
                <a:effectLst/>
                <a:highlight>
                  <a:srgbClr val="FFFFFF"/>
                </a:highlight>
                <a:latin typeface="Söhne"/>
              </a:rPr>
              <a:t>Riley:</a:t>
            </a:r>
            <a:r>
              <a:rPr lang="en-US" sz="4000" b="0" i="0" dirty="0">
                <a:effectLst/>
                <a:highlight>
                  <a:srgbClr val="FFFFFF"/>
                </a:highlight>
                <a:latin typeface="Söhne"/>
              </a:rPr>
              <a:t> The creative thinker, always has unique ideas.</a:t>
            </a:r>
          </a:p>
          <a:p>
            <a:pPr lvl="1"/>
            <a:r>
              <a:rPr lang="en-US" sz="4000" b="1" i="0" dirty="0">
                <a:effectLst/>
                <a:highlight>
                  <a:srgbClr val="FFFFFF"/>
                </a:highlight>
                <a:latin typeface="Söhne"/>
              </a:rPr>
              <a:t>Taylor:</a:t>
            </a:r>
            <a:r>
              <a:rPr lang="en-US" sz="4000" b="0" i="0" dirty="0">
                <a:effectLst/>
                <a:highlight>
                  <a:srgbClr val="FFFFFF"/>
                </a:highlight>
                <a:latin typeface="Söhne"/>
              </a:rPr>
              <a:t> The realist, practical and straightforward.</a:t>
            </a:r>
          </a:p>
          <a:p>
            <a:endParaRPr lang="en-US" sz="4000" dirty="0"/>
          </a:p>
        </p:txBody>
      </p:sp>
    </p:spTree>
    <p:extLst>
      <p:ext uri="{BB962C8B-B14F-4D97-AF65-F5344CB8AC3E}">
        <p14:creationId xmlns:p14="http://schemas.microsoft.com/office/powerpoint/2010/main" val="7934415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EF5FF7-2E2E-1961-04DE-7E15759AD5ED}"/>
              </a:ext>
            </a:extLst>
          </p:cNvPr>
          <p:cNvSpPr txBox="1"/>
          <p:nvPr/>
        </p:nvSpPr>
        <p:spPr>
          <a:xfrm>
            <a:off x="305972" y="25360"/>
            <a:ext cx="6098344" cy="6017032"/>
          </a:xfrm>
          <a:prstGeom prst="rect">
            <a:avLst/>
          </a:prstGeom>
          <a:noFill/>
        </p:spPr>
        <p:txBody>
          <a:bodyPr wrap="square">
            <a:spAutoFit/>
          </a:bodyPr>
          <a:lstStyle/>
          <a:p>
            <a:pPr algn="l">
              <a:spcAft>
                <a:spcPts val="600"/>
              </a:spcAft>
            </a:pPr>
            <a:r>
              <a:rPr lang="en-US" sz="2400" b="1" i="0" dirty="0">
                <a:solidFill>
                  <a:srgbClr val="0D0D0D"/>
                </a:solidFill>
                <a:effectLst/>
                <a:highlight>
                  <a:srgbClr val="FFFFFF"/>
                </a:highlight>
                <a:latin typeface="Söhne"/>
              </a:rPr>
              <a:t>[Scene: Library study room, late afternoon.]</a:t>
            </a:r>
            <a:endParaRPr lang="en-US" sz="2400" b="0" i="0" dirty="0">
              <a:solidFill>
                <a:srgbClr val="0D0D0D"/>
              </a:solidFill>
              <a:effectLst/>
              <a:highlight>
                <a:srgbClr val="FFFFFF"/>
              </a:highlight>
              <a:latin typeface="Söhne"/>
            </a:endParaRPr>
          </a:p>
          <a:p>
            <a:pPr algn="l">
              <a:spcAft>
                <a:spcPts val="600"/>
              </a:spcAft>
            </a:pPr>
            <a:r>
              <a:rPr lang="en-US" sz="2400" b="1" i="0" dirty="0">
                <a:solidFill>
                  <a:srgbClr val="0D0D0D"/>
                </a:solidFill>
                <a:effectLst/>
                <a:highlight>
                  <a:srgbClr val="FFFFFF"/>
                </a:highlight>
                <a:latin typeface="Söhne"/>
              </a:rPr>
              <a:t>Jordan:</a:t>
            </a:r>
            <a:r>
              <a:rPr lang="en-US" sz="2400" b="0" i="0" dirty="0">
                <a:solidFill>
                  <a:srgbClr val="0D0D0D"/>
                </a:solidFill>
                <a:effectLst/>
                <a:highlight>
                  <a:srgbClr val="FFFFFF"/>
                </a:highlight>
                <a:latin typeface="Söhne"/>
              </a:rPr>
              <a:t> </a:t>
            </a:r>
            <a:r>
              <a:rPr lang="en-US" sz="2400" b="0" i="1" dirty="0">
                <a:solidFill>
                  <a:srgbClr val="0D0D0D"/>
                </a:solidFill>
                <a:effectLst/>
                <a:highlight>
                  <a:srgbClr val="FFFFFF"/>
                </a:highlight>
                <a:latin typeface="Söhne"/>
              </a:rPr>
              <a:t>(checking notes)</a:t>
            </a:r>
            <a:r>
              <a:rPr lang="en-US" sz="2400" b="0" i="0" dirty="0">
                <a:solidFill>
                  <a:srgbClr val="0D0D0D"/>
                </a:solidFill>
                <a:effectLst/>
                <a:highlight>
                  <a:srgbClr val="FFFFFF"/>
                </a:highlight>
                <a:latin typeface="Söhne"/>
              </a:rPr>
              <a:t> Okay, team, we need a solid plan for our science project. How about we start with everyone’s ideas?</a:t>
            </a:r>
          </a:p>
          <a:p>
            <a:pPr algn="l">
              <a:spcAft>
                <a:spcPts val="600"/>
              </a:spcAft>
            </a:pPr>
            <a:r>
              <a:rPr lang="en-US" sz="2400" b="1" i="0" dirty="0">
                <a:solidFill>
                  <a:srgbClr val="0D0D0D"/>
                </a:solidFill>
                <a:effectLst/>
                <a:highlight>
                  <a:srgbClr val="FFFFFF"/>
                </a:highlight>
                <a:latin typeface="Söhne"/>
              </a:rPr>
              <a:t>Riley:</a:t>
            </a:r>
            <a:r>
              <a:rPr lang="en-US" sz="2400" b="0" i="0" dirty="0">
                <a:solidFill>
                  <a:srgbClr val="0D0D0D"/>
                </a:solidFill>
                <a:effectLst/>
                <a:highlight>
                  <a:srgbClr val="FFFFFF"/>
                </a:highlight>
                <a:latin typeface="Söhne"/>
              </a:rPr>
              <a:t> I was thinking we could do something with renewable energy. Maybe a model that demonstrates solar power?</a:t>
            </a:r>
          </a:p>
          <a:p>
            <a:pPr algn="l">
              <a:spcAft>
                <a:spcPts val="600"/>
              </a:spcAft>
            </a:pPr>
            <a:r>
              <a:rPr lang="en-US" sz="2400" b="1" i="0" dirty="0">
                <a:solidFill>
                  <a:srgbClr val="0D0D0D"/>
                </a:solidFill>
                <a:effectLst/>
                <a:highlight>
                  <a:srgbClr val="FFFFFF"/>
                </a:highlight>
                <a:latin typeface="Söhne"/>
              </a:rPr>
              <a:t>Taylor:</a:t>
            </a:r>
            <a:r>
              <a:rPr lang="en-US" sz="2400" b="0" i="0" dirty="0">
                <a:solidFill>
                  <a:srgbClr val="0D0D0D"/>
                </a:solidFill>
                <a:effectLst/>
                <a:highlight>
                  <a:srgbClr val="FFFFFF"/>
                </a:highlight>
                <a:latin typeface="Söhne"/>
              </a:rPr>
              <a:t> That’s cool, but we need to make sure it’s doable. We only have two weeks, remember?</a:t>
            </a:r>
          </a:p>
          <a:p>
            <a:pPr algn="l">
              <a:spcAft>
                <a:spcPts val="600"/>
              </a:spcAft>
            </a:pPr>
            <a:r>
              <a:rPr lang="en-US" sz="2400" b="1" i="0" dirty="0">
                <a:solidFill>
                  <a:srgbClr val="0D0D0D"/>
                </a:solidFill>
                <a:effectLst/>
                <a:highlight>
                  <a:srgbClr val="FFFFFF"/>
                </a:highlight>
                <a:latin typeface="Söhne"/>
              </a:rPr>
              <a:t>Jordan:</a:t>
            </a:r>
            <a:r>
              <a:rPr lang="en-US" sz="2400" b="0" i="0" dirty="0">
                <a:solidFill>
                  <a:srgbClr val="0D0D0D"/>
                </a:solidFill>
                <a:effectLst/>
                <a:highlight>
                  <a:srgbClr val="FFFFFF"/>
                </a:highlight>
                <a:latin typeface="Söhne"/>
              </a:rPr>
              <a:t> Good point, Taylor. We should outline each step and assign tasks. Riley, you handle the creative design?</a:t>
            </a:r>
          </a:p>
          <a:p>
            <a:pPr algn="l">
              <a:spcAft>
                <a:spcPts val="600"/>
              </a:spcAft>
            </a:pPr>
            <a:r>
              <a:rPr lang="en-US" sz="2400" b="1" i="0" dirty="0">
                <a:solidFill>
                  <a:srgbClr val="0D0D0D"/>
                </a:solidFill>
                <a:effectLst/>
                <a:highlight>
                  <a:srgbClr val="FFFFFF"/>
                </a:highlight>
                <a:latin typeface="Söhne"/>
              </a:rPr>
              <a:t>Riley:</a:t>
            </a:r>
            <a:r>
              <a:rPr lang="en-US" sz="2400" b="0" i="0" dirty="0">
                <a:solidFill>
                  <a:srgbClr val="0D0D0D"/>
                </a:solidFill>
                <a:effectLst/>
                <a:highlight>
                  <a:srgbClr val="FFFFFF"/>
                </a:highlight>
                <a:latin typeface="Söhne"/>
              </a:rPr>
              <a:t> </a:t>
            </a:r>
            <a:r>
              <a:rPr lang="en-US" sz="2400" b="0" i="1" dirty="0">
                <a:solidFill>
                  <a:srgbClr val="0D0D0D"/>
                </a:solidFill>
                <a:effectLst/>
                <a:highlight>
                  <a:srgbClr val="FFFFFF"/>
                </a:highlight>
                <a:latin typeface="Söhne"/>
              </a:rPr>
              <a:t>(enthusiastic)</a:t>
            </a:r>
            <a:r>
              <a:rPr lang="en-US" sz="2400" b="0" i="0" dirty="0">
                <a:solidFill>
                  <a:srgbClr val="0D0D0D"/>
                </a:solidFill>
                <a:effectLst/>
                <a:highlight>
                  <a:srgbClr val="FFFFFF"/>
                </a:highlight>
                <a:latin typeface="Söhne"/>
              </a:rPr>
              <a:t> Absolutely! I can sketch out some ideas tonight and bring them tomorrow.</a:t>
            </a:r>
          </a:p>
        </p:txBody>
      </p:sp>
      <p:sp>
        <p:nvSpPr>
          <p:cNvPr id="7" name="TextBox 6">
            <a:extLst>
              <a:ext uri="{FF2B5EF4-FFF2-40B4-BE49-F238E27FC236}">
                <a16:creationId xmlns:a16="http://schemas.microsoft.com/office/drawing/2014/main" id="{CA28D69E-D598-A54C-3FFA-38652E2CAD76}"/>
              </a:ext>
            </a:extLst>
          </p:cNvPr>
          <p:cNvSpPr txBox="1"/>
          <p:nvPr/>
        </p:nvSpPr>
        <p:spPr>
          <a:xfrm>
            <a:off x="6404316" y="0"/>
            <a:ext cx="5595426" cy="6832640"/>
          </a:xfrm>
          <a:prstGeom prst="rect">
            <a:avLst/>
          </a:prstGeom>
          <a:noFill/>
        </p:spPr>
        <p:txBody>
          <a:bodyPr wrap="square">
            <a:spAutoFit/>
          </a:bodyPr>
          <a:lstStyle/>
          <a:p>
            <a:pPr algn="l">
              <a:spcAft>
                <a:spcPts val="600"/>
              </a:spcAft>
            </a:pPr>
            <a:r>
              <a:rPr lang="en-US" sz="2400" b="1" i="0" dirty="0">
                <a:solidFill>
                  <a:srgbClr val="0D0D0D"/>
                </a:solidFill>
                <a:effectLst/>
                <a:highlight>
                  <a:srgbClr val="FFFFFF"/>
                </a:highlight>
                <a:latin typeface="Söhne"/>
              </a:rPr>
              <a:t>Taylor:</a:t>
            </a:r>
            <a:r>
              <a:rPr lang="en-US" sz="2400" b="0" i="0" dirty="0">
                <a:solidFill>
                  <a:srgbClr val="0D0D0D"/>
                </a:solidFill>
                <a:effectLst/>
                <a:highlight>
                  <a:srgbClr val="FFFFFF"/>
                </a:highlight>
                <a:latin typeface="Söhne"/>
              </a:rPr>
              <a:t> I’ll look into the materials we need then. We should keep the budget in mind too.</a:t>
            </a:r>
          </a:p>
          <a:p>
            <a:pPr algn="l">
              <a:spcAft>
                <a:spcPts val="600"/>
              </a:spcAft>
            </a:pPr>
            <a:r>
              <a:rPr lang="en-US" sz="2400" b="1" i="0" dirty="0">
                <a:solidFill>
                  <a:srgbClr val="0D0D0D"/>
                </a:solidFill>
                <a:effectLst/>
                <a:highlight>
                  <a:srgbClr val="FFFFFF"/>
                </a:highlight>
                <a:latin typeface="Söhne"/>
              </a:rPr>
              <a:t>Jordan:</a:t>
            </a:r>
            <a:r>
              <a:rPr lang="en-US" sz="2400" b="0" i="0" dirty="0">
                <a:solidFill>
                  <a:srgbClr val="0D0D0D"/>
                </a:solidFill>
                <a:effectLst/>
                <a:highlight>
                  <a:srgbClr val="FFFFFF"/>
                </a:highlight>
                <a:latin typeface="Söhne"/>
              </a:rPr>
              <a:t> Perfect! I’ll create a timeline for us and check in daily to make sure we’re on track. How does meeting here after class sound?</a:t>
            </a:r>
          </a:p>
          <a:p>
            <a:pPr algn="l">
              <a:spcAft>
                <a:spcPts val="600"/>
              </a:spcAft>
            </a:pPr>
            <a:r>
              <a:rPr lang="en-US" sz="2400" b="1" i="0" dirty="0">
                <a:solidFill>
                  <a:srgbClr val="0D0D0D"/>
                </a:solidFill>
                <a:effectLst/>
                <a:highlight>
                  <a:srgbClr val="FFFFFF"/>
                </a:highlight>
                <a:latin typeface="Söhne"/>
              </a:rPr>
              <a:t>Riley:</a:t>
            </a:r>
            <a:r>
              <a:rPr lang="en-US" sz="2400" b="0" i="0" dirty="0">
                <a:solidFill>
                  <a:srgbClr val="0D0D0D"/>
                </a:solidFill>
                <a:effectLst/>
                <a:highlight>
                  <a:srgbClr val="FFFFFF"/>
                </a:highlight>
                <a:latin typeface="Söhne"/>
              </a:rPr>
              <a:t> Works for me. It’s quieter than the cafeteria.</a:t>
            </a:r>
          </a:p>
          <a:p>
            <a:pPr algn="l">
              <a:spcAft>
                <a:spcPts val="600"/>
              </a:spcAft>
            </a:pPr>
            <a:r>
              <a:rPr lang="en-US" sz="2400" b="1" i="0" dirty="0">
                <a:solidFill>
                  <a:srgbClr val="0D0D0D"/>
                </a:solidFill>
                <a:effectLst/>
                <a:highlight>
                  <a:srgbClr val="FFFFFF"/>
                </a:highlight>
                <a:latin typeface="Söhne"/>
              </a:rPr>
              <a:t>Taylor:</a:t>
            </a:r>
            <a:r>
              <a:rPr lang="en-US" sz="2400" b="0" i="0" dirty="0">
                <a:solidFill>
                  <a:srgbClr val="0D0D0D"/>
                </a:solidFill>
                <a:effectLst/>
                <a:highlight>
                  <a:srgbClr val="FFFFFF"/>
                </a:highlight>
                <a:latin typeface="Söhne"/>
              </a:rPr>
              <a:t> Agreed. Let’s make this project awesome and not just another assignment!</a:t>
            </a:r>
          </a:p>
          <a:p>
            <a:pPr algn="l">
              <a:spcAft>
                <a:spcPts val="600"/>
              </a:spcAft>
            </a:pPr>
            <a:r>
              <a:rPr lang="en-US" sz="2400" b="1" i="0" dirty="0">
                <a:solidFill>
                  <a:srgbClr val="0D0D0D"/>
                </a:solidFill>
                <a:effectLst/>
                <a:highlight>
                  <a:srgbClr val="FFFFFF"/>
                </a:highlight>
                <a:latin typeface="Söhne"/>
              </a:rPr>
              <a:t>Jordan:</a:t>
            </a:r>
            <a:r>
              <a:rPr lang="en-US" sz="2400" b="0" i="0" dirty="0">
                <a:solidFill>
                  <a:srgbClr val="0D0D0D"/>
                </a:solidFill>
                <a:effectLst/>
                <a:highlight>
                  <a:srgbClr val="FFFFFF"/>
                </a:highlight>
                <a:latin typeface="Söhne"/>
              </a:rPr>
              <a:t> We've got this, team. Let’s meet here tomorrow with your updates. We're going to ace this!</a:t>
            </a:r>
          </a:p>
          <a:p>
            <a:pPr algn="l">
              <a:spcAft>
                <a:spcPts val="600"/>
              </a:spcAft>
            </a:pPr>
            <a:r>
              <a:rPr lang="en-US" sz="2400" b="1" i="0" dirty="0">
                <a:solidFill>
                  <a:srgbClr val="0D0D0D"/>
                </a:solidFill>
                <a:effectLst/>
                <a:highlight>
                  <a:srgbClr val="FFFFFF"/>
                </a:highlight>
                <a:latin typeface="Söhne"/>
              </a:rPr>
              <a:t>[They nod in agreement, motivated and ready to tackle the project.]</a:t>
            </a:r>
            <a:endParaRPr lang="en-US" sz="2400" b="0" i="0" dirty="0">
              <a:solidFill>
                <a:srgbClr val="0D0D0D"/>
              </a:solidFill>
              <a:effectLst/>
              <a:highlight>
                <a:srgbClr val="FFFFFF"/>
              </a:highlight>
              <a:latin typeface="Söhne"/>
            </a:endParaRPr>
          </a:p>
          <a:p>
            <a:pPr algn="l">
              <a:spcAft>
                <a:spcPts val="600"/>
              </a:spcAft>
            </a:pPr>
            <a:r>
              <a:rPr lang="en-US" sz="2400" b="1" i="0" dirty="0">
                <a:solidFill>
                  <a:srgbClr val="0D0D0D"/>
                </a:solidFill>
                <a:effectLst/>
                <a:highlight>
                  <a:srgbClr val="FFFFFF"/>
                </a:highlight>
                <a:latin typeface="Söhne"/>
              </a:rPr>
              <a:t>END</a:t>
            </a:r>
            <a:endParaRPr lang="en-US" sz="2400" b="0" i="0" dirty="0">
              <a:solidFill>
                <a:srgbClr val="0D0D0D"/>
              </a:solidFill>
              <a:effectLst/>
              <a:highlight>
                <a:srgbClr val="FFFFFF"/>
              </a:highlight>
              <a:latin typeface="Söhne"/>
            </a:endParaRPr>
          </a:p>
        </p:txBody>
      </p:sp>
    </p:spTree>
    <p:extLst>
      <p:ext uri="{BB962C8B-B14F-4D97-AF65-F5344CB8AC3E}">
        <p14:creationId xmlns:p14="http://schemas.microsoft.com/office/powerpoint/2010/main" val="406792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1" descr="A drawing of a building&#10;&#10;Description automatically generated">
            <a:extLst>
              <a:ext uri="{FF2B5EF4-FFF2-40B4-BE49-F238E27FC236}">
                <a16:creationId xmlns:a16="http://schemas.microsoft.com/office/drawing/2014/main" id="{233C594C-ADD4-CFDC-4168-F7AA67B87E9F}"/>
              </a:ext>
            </a:extLst>
          </p:cNvPr>
          <p:cNvPicPr>
            <a:picLocks noChangeAspect="1"/>
          </p:cNvPicPr>
          <p:nvPr/>
        </p:nvPicPr>
        <p:blipFill>
          <a:blip r:embed="rId2"/>
          <a:stretch>
            <a:fillRect/>
          </a:stretch>
        </p:blipFill>
        <p:spPr>
          <a:xfrm>
            <a:off x="238540" y="250962"/>
            <a:ext cx="2516624" cy="2516624"/>
          </a:xfrm>
          <a:prstGeom prst="rect">
            <a:avLst/>
          </a:prstGeom>
          <a:ln w="25400">
            <a:noFill/>
          </a:ln>
        </p:spPr>
      </p:pic>
      <p:pic>
        <p:nvPicPr>
          <p:cNvPr id="5" name="Content Placeholder 13" descr="A drawing of a street with tables and chairs&#10;&#10;Description automatically generated">
            <a:extLst>
              <a:ext uri="{FF2B5EF4-FFF2-40B4-BE49-F238E27FC236}">
                <a16:creationId xmlns:a16="http://schemas.microsoft.com/office/drawing/2014/main" id="{C6520041-95E3-4531-6637-62D01C234888}"/>
              </a:ext>
            </a:extLst>
          </p:cNvPr>
          <p:cNvPicPr>
            <a:picLocks noChangeAspect="1"/>
          </p:cNvPicPr>
          <p:nvPr/>
        </p:nvPicPr>
        <p:blipFill>
          <a:blip r:embed="rId3"/>
          <a:stretch>
            <a:fillRect/>
          </a:stretch>
        </p:blipFill>
        <p:spPr>
          <a:xfrm>
            <a:off x="3299240" y="250962"/>
            <a:ext cx="2516624" cy="2516624"/>
          </a:xfrm>
          <a:prstGeom prst="rect">
            <a:avLst/>
          </a:prstGeom>
          <a:ln w="25400">
            <a:noFill/>
          </a:ln>
        </p:spPr>
      </p:pic>
      <p:pic>
        <p:nvPicPr>
          <p:cNvPr id="6" name="Picture 5">
            <a:extLst>
              <a:ext uri="{FF2B5EF4-FFF2-40B4-BE49-F238E27FC236}">
                <a16:creationId xmlns:a16="http://schemas.microsoft.com/office/drawing/2014/main" id="{500B29D1-B883-7255-D793-A2A758A0EEDD}"/>
              </a:ext>
            </a:extLst>
          </p:cNvPr>
          <p:cNvPicPr>
            <a:picLocks noChangeAspect="1"/>
          </p:cNvPicPr>
          <p:nvPr/>
        </p:nvPicPr>
        <p:blipFill>
          <a:blip r:embed="rId4"/>
          <a:stretch>
            <a:fillRect/>
          </a:stretch>
        </p:blipFill>
        <p:spPr>
          <a:xfrm>
            <a:off x="222340" y="3468757"/>
            <a:ext cx="2516624" cy="2516624"/>
          </a:xfrm>
          <a:prstGeom prst="rect">
            <a:avLst/>
          </a:prstGeom>
        </p:spPr>
      </p:pic>
      <p:pic>
        <p:nvPicPr>
          <p:cNvPr id="7" name="Picture 6">
            <a:extLst>
              <a:ext uri="{FF2B5EF4-FFF2-40B4-BE49-F238E27FC236}">
                <a16:creationId xmlns:a16="http://schemas.microsoft.com/office/drawing/2014/main" id="{718B13BB-9BCE-FD43-0364-4002C35B8A51}"/>
              </a:ext>
            </a:extLst>
          </p:cNvPr>
          <p:cNvPicPr>
            <a:picLocks noChangeAspect="1"/>
          </p:cNvPicPr>
          <p:nvPr/>
        </p:nvPicPr>
        <p:blipFill>
          <a:blip r:embed="rId5"/>
          <a:stretch>
            <a:fillRect/>
          </a:stretch>
        </p:blipFill>
        <p:spPr>
          <a:xfrm>
            <a:off x="6359940" y="250962"/>
            <a:ext cx="2516624" cy="2516624"/>
          </a:xfrm>
          <a:prstGeom prst="rect">
            <a:avLst/>
          </a:prstGeom>
        </p:spPr>
      </p:pic>
      <p:pic>
        <p:nvPicPr>
          <p:cNvPr id="8" name="Picture 7">
            <a:extLst>
              <a:ext uri="{FF2B5EF4-FFF2-40B4-BE49-F238E27FC236}">
                <a16:creationId xmlns:a16="http://schemas.microsoft.com/office/drawing/2014/main" id="{F2DF898C-EB87-C554-73B9-CCB8ACB105E0}"/>
              </a:ext>
            </a:extLst>
          </p:cNvPr>
          <p:cNvPicPr>
            <a:picLocks noChangeAspect="1"/>
          </p:cNvPicPr>
          <p:nvPr/>
        </p:nvPicPr>
        <p:blipFill>
          <a:blip r:embed="rId6"/>
          <a:stretch>
            <a:fillRect/>
          </a:stretch>
        </p:blipFill>
        <p:spPr>
          <a:xfrm>
            <a:off x="9420640" y="250962"/>
            <a:ext cx="2516624" cy="2516624"/>
          </a:xfrm>
          <a:prstGeom prst="rect">
            <a:avLst/>
          </a:prstGeom>
        </p:spPr>
      </p:pic>
      <p:pic>
        <p:nvPicPr>
          <p:cNvPr id="9" name="Picture 8">
            <a:extLst>
              <a:ext uri="{FF2B5EF4-FFF2-40B4-BE49-F238E27FC236}">
                <a16:creationId xmlns:a16="http://schemas.microsoft.com/office/drawing/2014/main" id="{39E1EC3B-FA3A-D88F-B38C-35BE54EC5942}"/>
              </a:ext>
            </a:extLst>
          </p:cNvPr>
          <p:cNvPicPr>
            <a:picLocks noChangeAspect="1"/>
          </p:cNvPicPr>
          <p:nvPr/>
        </p:nvPicPr>
        <p:blipFill>
          <a:blip r:embed="rId7"/>
          <a:stretch>
            <a:fillRect/>
          </a:stretch>
        </p:blipFill>
        <p:spPr>
          <a:xfrm>
            <a:off x="3299240" y="3468757"/>
            <a:ext cx="2516624" cy="2516624"/>
          </a:xfrm>
          <a:prstGeom prst="rect">
            <a:avLst/>
          </a:prstGeom>
        </p:spPr>
      </p:pic>
      <p:pic>
        <p:nvPicPr>
          <p:cNvPr id="10" name="Picture 9">
            <a:extLst>
              <a:ext uri="{FF2B5EF4-FFF2-40B4-BE49-F238E27FC236}">
                <a16:creationId xmlns:a16="http://schemas.microsoft.com/office/drawing/2014/main" id="{09819B02-8D10-0897-E866-3A724123E44D}"/>
              </a:ext>
            </a:extLst>
          </p:cNvPr>
          <p:cNvPicPr>
            <a:picLocks noChangeAspect="1"/>
          </p:cNvPicPr>
          <p:nvPr/>
        </p:nvPicPr>
        <p:blipFill>
          <a:blip r:embed="rId8"/>
          <a:stretch>
            <a:fillRect/>
          </a:stretch>
        </p:blipFill>
        <p:spPr>
          <a:xfrm>
            <a:off x="9453036" y="3429000"/>
            <a:ext cx="2516624" cy="2516624"/>
          </a:xfrm>
          <a:prstGeom prst="rect">
            <a:avLst/>
          </a:prstGeom>
        </p:spPr>
      </p:pic>
      <p:pic>
        <p:nvPicPr>
          <p:cNvPr id="11" name="Picture 10">
            <a:extLst>
              <a:ext uri="{FF2B5EF4-FFF2-40B4-BE49-F238E27FC236}">
                <a16:creationId xmlns:a16="http://schemas.microsoft.com/office/drawing/2014/main" id="{49DF5794-D8F6-6C9F-F246-20774E1CC43C}"/>
              </a:ext>
            </a:extLst>
          </p:cNvPr>
          <p:cNvPicPr>
            <a:picLocks noChangeAspect="1"/>
          </p:cNvPicPr>
          <p:nvPr/>
        </p:nvPicPr>
        <p:blipFill>
          <a:blip r:embed="rId9"/>
          <a:stretch>
            <a:fillRect/>
          </a:stretch>
        </p:blipFill>
        <p:spPr>
          <a:xfrm>
            <a:off x="6376138" y="3429000"/>
            <a:ext cx="2516624" cy="2516624"/>
          </a:xfrm>
          <a:prstGeom prst="rect">
            <a:avLst/>
          </a:prstGeom>
        </p:spPr>
      </p:pic>
      <p:sp>
        <p:nvSpPr>
          <p:cNvPr id="13" name="TextBox 12">
            <a:extLst>
              <a:ext uri="{FF2B5EF4-FFF2-40B4-BE49-F238E27FC236}">
                <a16:creationId xmlns:a16="http://schemas.microsoft.com/office/drawing/2014/main" id="{5CA3CAC3-5A79-B810-CE85-7FFF90B01AA5}"/>
              </a:ext>
            </a:extLst>
          </p:cNvPr>
          <p:cNvSpPr txBox="1"/>
          <p:nvPr/>
        </p:nvSpPr>
        <p:spPr>
          <a:xfrm>
            <a:off x="238540" y="2877846"/>
            <a:ext cx="2516624" cy="369332"/>
          </a:xfrm>
          <a:prstGeom prst="rect">
            <a:avLst/>
          </a:prstGeom>
          <a:noFill/>
        </p:spPr>
        <p:txBody>
          <a:bodyPr wrap="square">
            <a:spAutoFit/>
          </a:bodyPr>
          <a:lstStyle/>
          <a:p>
            <a:pPr marL="0" indent="0" algn="ctr">
              <a:buNone/>
            </a:pPr>
            <a:r>
              <a:rPr lang="en-US" sz="1800" dirty="0"/>
              <a:t>Apartment Building</a:t>
            </a:r>
          </a:p>
        </p:txBody>
      </p:sp>
      <p:sp>
        <p:nvSpPr>
          <p:cNvPr id="15" name="TextBox 14">
            <a:extLst>
              <a:ext uri="{FF2B5EF4-FFF2-40B4-BE49-F238E27FC236}">
                <a16:creationId xmlns:a16="http://schemas.microsoft.com/office/drawing/2014/main" id="{CFE12C86-BC66-C227-ACD8-C1DA8B675DD7}"/>
              </a:ext>
            </a:extLst>
          </p:cNvPr>
          <p:cNvSpPr txBox="1"/>
          <p:nvPr/>
        </p:nvSpPr>
        <p:spPr>
          <a:xfrm>
            <a:off x="4011433" y="2877846"/>
            <a:ext cx="1300038" cy="369332"/>
          </a:xfrm>
          <a:prstGeom prst="rect">
            <a:avLst/>
          </a:prstGeom>
          <a:noFill/>
        </p:spPr>
        <p:txBody>
          <a:bodyPr wrap="square">
            <a:spAutoFit/>
          </a:bodyPr>
          <a:lstStyle/>
          <a:p>
            <a:pPr algn="ctr"/>
            <a:r>
              <a:rPr lang="en-US" sz="1800" dirty="0"/>
              <a:t>Restaurant</a:t>
            </a:r>
            <a:endParaRPr lang="en-US" dirty="0"/>
          </a:p>
        </p:txBody>
      </p:sp>
      <p:sp>
        <p:nvSpPr>
          <p:cNvPr id="19" name="TextBox 18">
            <a:extLst>
              <a:ext uri="{FF2B5EF4-FFF2-40B4-BE49-F238E27FC236}">
                <a16:creationId xmlns:a16="http://schemas.microsoft.com/office/drawing/2014/main" id="{1ACADEF8-EAF3-E986-3D08-1616737B4285}"/>
              </a:ext>
            </a:extLst>
          </p:cNvPr>
          <p:cNvSpPr txBox="1"/>
          <p:nvPr/>
        </p:nvSpPr>
        <p:spPr>
          <a:xfrm>
            <a:off x="7191954" y="2877320"/>
            <a:ext cx="1133061" cy="369332"/>
          </a:xfrm>
          <a:prstGeom prst="rect">
            <a:avLst/>
          </a:prstGeom>
          <a:noFill/>
        </p:spPr>
        <p:txBody>
          <a:bodyPr wrap="square">
            <a:spAutoFit/>
          </a:bodyPr>
          <a:lstStyle/>
          <a:p>
            <a:pPr algn="ctr"/>
            <a:r>
              <a:rPr lang="en-US" sz="1800" dirty="0"/>
              <a:t>Hospital</a:t>
            </a:r>
            <a:endParaRPr lang="en-US" dirty="0"/>
          </a:p>
        </p:txBody>
      </p:sp>
      <p:sp>
        <p:nvSpPr>
          <p:cNvPr id="21" name="TextBox 20">
            <a:extLst>
              <a:ext uri="{FF2B5EF4-FFF2-40B4-BE49-F238E27FC236}">
                <a16:creationId xmlns:a16="http://schemas.microsoft.com/office/drawing/2014/main" id="{23DA53FE-9A6C-6665-8A68-C786BDE59331}"/>
              </a:ext>
            </a:extLst>
          </p:cNvPr>
          <p:cNvSpPr txBox="1"/>
          <p:nvPr/>
        </p:nvSpPr>
        <p:spPr>
          <a:xfrm>
            <a:off x="10205498" y="2877320"/>
            <a:ext cx="962108" cy="369332"/>
          </a:xfrm>
          <a:prstGeom prst="rect">
            <a:avLst/>
          </a:prstGeom>
          <a:noFill/>
        </p:spPr>
        <p:txBody>
          <a:bodyPr wrap="square">
            <a:spAutoFit/>
          </a:bodyPr>
          <a:lstStyle/>
          <a:p>
            <a:pPr algn="ctr"/>
            <a:r>
              <a:rPr lang="en-US" sz="1800" dirty="0"/>
              <a:t>Library</a:t>
            </a:r>
            <a:endParaRPr lang="en-US" dirty="0"/>
          </a:p>
        </p:txBody>
      </p:sp>
      <p:sp>
        <p:nvSpPr>
          <p:cNvPr id="23" name="TextBox 22">
            <a:extLst>
              <a:ext uri="{FF2B5EF4-FFF2-40B4-BE49-F238E27FC236}">
                <a16:creationId xmlns:a16="http://schemas.microsoft.com/office/drawing/2014/main" id="{BF59CBBF-E62D-F7AC-1FFD-0C2945B29EA7}"/>
              </a:ext>
            </a:extLst>
          </p:cNvPr>
          <p:cNvSpPr txBox="1"/>
          <p:nvPr/>
        </p:nvSpPr>
        <p:spPr>
          <a:xfrm>
            <a:off x="999598" y="6100840"/>
            <a:ext cx="962108" cy="369332"/>
          </a:xfrm>
          <a:prstGeom prst="rect">
            <a:avLst/>
          </a:prstGeom>
          <a:noFill/>
        </p:spPr>
        <p:txBody>
          <a:bodyPr wrap="square">
            <a:spAutoFit/>
          </a:bodyPr>
          <a:lstStyle/>
          <a:p>
            <a:pPr algn="ctr"/>
            <a:r>
              <a:rPr lang="en-US" sz="1800" dirty="0"/>
              <a:t>School</a:t>
            </a:r>
            <a:endParaRPr lang="en-US" dirty="0"/>
          </a:p>
        </p:txBody>
      </p:sp>
      <p:sp>
        <p:nvSpPr>
          <p:cNvPr id="25" name="TextBox 24">
            <a:extLst>
              <a:ext uri="{FF2B5EF4-FFF2-40B4-BE49-F238E27FC236}">
                <a16:creationId xmlns:a16="http://schemas.microsoft.com/office/drawing/2014/main" id="{5B8462E3-5F1C-6338-B9B5-7BF2DEB8FA92}"/>
              </a:ext>
            </a:extLst>
          </p:cNvPr>
          <p:cNvSpPr txBox="1"/>
          <p:nvPr/>
        </p:nvSpPr>
        <p:spPr>
          <a:xfrm>
            <a:off x="3834387" y="6095079"/>
            <a:ext cx="1446330" cy="369332"/>
          </a:xfrm>
          <a:prstGeom prst="rect">
            <a:avLst/>
          </a:prstGeom>
          <a:noFill/>
        </p:spPr>
        <p:txBody>
          <a:bodyPr wrap="square">
            <a:spAutoFit/>
          </a:bodyPr>
          <a:lstStyle/>
          <a:p>
            <a:pPr marL="0" indent="0" algn="ctr">
              <a:buNone/>
            </a:pPr>
            <a:r>
              <a:rPr lang="en-US" sz="1800" dirty="0"/>
              <a:t>Bus stop</a:t>
            </a:r>
          </a:p>
        </p:txBody>
      </p:sp>
      <p:sp>
        <p:nvSpPr>
          <p:cNvPr id="27" name="TextBox 26">
            <a:extLst>
              <a:ext uri="{FF2B5EF4-FFF2-40B4-BE49-F238E27FC236}">
                <a16:creationId xmlns:a16="http://schemas.microsoft.com/office/drawing/2014/main" id="{B26254EE-6BD2-0AA2-7B15-058F6BEA38FE}"/>
              </a:ext>
            </a:extLst>
          </p:cNvPr>
          <p:cNvSpPr txBox="1"/>
          <p:nvPr/>
        </p:nvSpPr>
        <p:spPr>
          <a:xfrm>
            <a:off x="7414590" y="6095079"/>
            <a:ext cx="687788" cy="369332"/>
          </a:xfrm>
          <a:prstGeom prst="rect">
            <a:avLst/>
          </a:prstGeom>
          <a:noFill/>
        </p:spPr>
        <p:txBody>
          <a:bodyPr wrap="square">
            <a:spAutoFit/>
          </a:bodyPr>
          <a:lstStyle/>
          <a:p>
            <a:pPr algn="ctr"/>
            <a:r>
              <a:rPr lang="en-US" sz="1800" dirty="0"/>
              <a:t>Park</a:t>
            </a:r>
            <a:endParaRPr lang="en-US" dirty="0"/>
          </a:p>
        </p:txBody>
      </p:sp>
      <p:sp>
        <p:nvSpPr>
          <p:cNvPr id="29" name="TextBox 28">
            <a:extLst>
              <a:ext uri="{FF2B5EF4-FFF2-40B4-BE49-F238E27FC236}">
                <a16:creationId xmlns:a16="http://schemas.microsoft.com/office/drawing/2014/main" id="{C6FF546E-F383-BE33-B5A3-E9C9E7A49E2C}"/>
              </a:ext>
            </a:extLst>
          </p:cNvPr>
          <p:cNvSpPr txBox="1"/>
          <p:nvPr/>
        </p:nvSpPr>
        <p:spPr>
          <a:xfrm>
            <a:off x="10144817" y="5985381"/>
            <a:ext cx="1133061" cy="369332"/>
          </a:xfrm>
          <a:prstGeom prst="rect">
            <a:avLst/>
          </a:prstGeom>
          <a:noFill/>
        </p:spPr>
        <p:txBody>
          <a:bodyPr wrap="square">
            <a:spAutoFit/>
          </a:bodyPr>
          <a:lstStyle/>
          <a:p>
            <a:pPr algn="ctr"/>
            <a:r>
              <a:rPr lang="en-US" sz="1800" dirty="0"/>
              <a:t>Museum</a:t>
            </a:r>
            <a:endParaRPr lang="en-US" dirty="0"/>
          </a:p>
        </p:txBody>
      </p:sp>
    </p:spTree>
    <p:extLst>
      <p:ext uri="{BB962C8B-B14F-4D97-AF65-F5344CB8AC3E}">
        <p14:creationId xmlns:p14="http://schemas.microsoft.com/office/powerpoint/2010/main" val="1086258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554A3122-D00C-44D7-8898-E2048BD404D0}"/>
              </a:ext>
            </a:extLst>
          </p:cNvPr>
          <p:cNvSpPr>
            <a:spLocks noGrp="1"/>
          </p:cNvSpPr>
          <p:nvPr>
            <p:ph type="title"/>
          </p:nvPr>
        </p:nvSpPr>
        <p:spPr>
          <a:xfrm>
            <a:off x="1522030" y="1209220"/>
            <a:ext cx="9147940" cy="2337238"/>
          </a:xfrm>
        </p:spPr>
        <p:txBody>
          <a:bodyPr vert="horz" lIns="91440" tIns="45720" rIns="91440" bIns="45720" rtlCol="0" anchor="b">
            <a:normAutofit/>
          </a:bodyPr>
          <a:lstStyle/>
          <a:p>
            <a:pPr algn="ctr"/>
            <a:r>
              <a:rPr lang="en-US" sz="5600" kern="1200">
                <a:solidFill>
                  <a:srgbClr val="FFFFFF"/>
                </a:solidFill>
                <a:latin typeface="+mj-lt"/>
                <a:ea typeface="+mj-ea"/>
                <a:cs typeface="+mj-cs"/>
              </a:rPr>
              <a:t>Let’s practice – Say the word</a:t>
            </a:r>
          </a:p>
        </p:txBody>
      </p:sp>
      <p:sp>
        <p:nvSpPr>
          <p:cNvPr id="24"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5"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26"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sp>
        <p:nvSpPr>
          <p:cNvPr id="27"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
        <p:nvSpPr>
          <p:cNvPr id="28"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2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cxnSp>
        <p:nvCxnSpPr>
          <p:cNvPr id="30" name="Straight Connector 29">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147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Content Placeholder 11" descr="A drawing of a building&#10;&#10;Description automatically generated">
            <a:extLst>
              <a:ext uri="{FF2B5EF4-FFF2-40B4-BE49-F238E27FC236}">
                <a16:creationId xmlns:a16="http://schemas.microsoft.com/office/drawing/2014/main" id="{79F630F8-7E11-3A9A-812C-EEFB3470363F}"/>
              </a:ext>
            </a:extLst>
          </p:cNvPr>
          <p:cNvPicPr>
            <a:picLocks noGrp="1" noChangeAspect="1"/>
          </p:cNvPicPr>
          <p:nvPr>
            <p:ph sz="half" idx="1"/>
          </p:nvPr>
        </p:nvPicPr>
        <p:blipFill>
          <a:blip r:embed="rId2"/>
          <a:stretch>
            <a:fillRect/>
          </a:stretch>
        </p:blipFill>
        <p:spPr>
          <a:xfrm>
            <a:off x="643467" y="783167"/>
            <a:ext cx="5291666" cy="5291666"/>
          </a:xfrm>
          <a:prstGeom prst="rect">
            <a:avLst/>
          </a:prstGeom>
          <a:ln w="25400">
            <a:solidFill>
              <a:schemeClr val="accent1"/>
            </a:solidFill>
          </a:ln>
        </p:spPr>
      </p:pic>
      <p:pic>
        <p:nvPicPr>
          <p:cNvPr id="14" name="Content Placeholder 13" descr="A drawing of a street with tables and chairs&#10;&#10;Description automatically generated">
            <a:extLst>
              <a:ext uri="{FF2B5EF4-FFF2-40B4-BE49-F238E27FC236}">
                <a16:creationId xmlns:a16="http://schemas.microsoft.com/office/drawing/2014/main" id="{9FB251EA-B9DF-64E1-5063-10F044CE2C97}"/>
              </a:ext>
            </a:extLst>
          </p:cNvPr>
          <p:cNvPicPr>
            <a:picLocks noGrp="1" noChangeAspect="1"/>
          </p:cNvPicPr>
          <p:nvPr>
            <p:ph sz="half" idx="2"/>
          </p:nvPr>
        </p:nvPicPr>
        <p:blipFill>
          <a:blip r:embed="rId3"/>
          <a:stretch>
            <a:fillRect/>
          </a:stretch>
        </p:blipFill>
        <p:spPr>
          <a:xfrm>
            <a:off x="6256865" y="783166"/>
            <a:ext cx="5291667" cy="5291667"/>
          </a:xfrm>
          <a:prstGeom prst="rect">
            <a:avLst/>
          </a:prstGeom>
          <a:ln w="25400">
            <a:solidFill>
              <a:schemeClr val="accent1"/>
            </a:solidFill>
          </a:ln>
        </p:spPr>
      </p:pic>
    </p:spTree>
    <p:extLst>
      <p:ext uri="{BB962C8B-B14F-4D97-AF65-F5344CB8AC3E}">
        <p14:creationId xmlns:p14="http://schemas.microsoft.com/office/powerpoint/2010/main" val="1912482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305444F-A32F-D84C-105C-1D7D795A258E}"/>
              </a:ext>
            </a:extLst>
          </p:cNvPr>
          <p:cNvPicPr>
            <a:picLocks noChangeAspect="1"/>
          </p:cNvPicPr>
          <p:nvPr/>
        </p:nvPicPr>
        <p:blipFill>
          <a:blip r:embed="rId2"/>
          <a:stretch>
            <a:fillRect/>
          </a:stretch>
        </p:blipFill>
        <p:spPr>
          <a:xfrm>
            <a:off x="643467" y="783167"/>
            <a:ext cx="5291666" cy="5291666"/>
          </a:xfrm>
          <a:prstGeom prst="rect">
            <a:avLst/>
          </a:prstGeom>
        </p:spPr>
      </p:pic>
      <p:pic>
        <p:nvPicPr>
          <p:cNvPr id="9" name="Picture 8">
            <a:extLst>
              <a:ext uri="{FF2B5EF4-FFF2-40B4-BE49-F238E27FC236}">
                <a16:creationId xmlns:a16="http://schemas.microsoft.com/office/drawing/2014/main" id="{4B88FD35-A801-2B0A-418B-687D2A45A455}"/>
              </a:ext>
            </a:extLst>
          </p:cNvPr>
          <p:cNvPicPr>
            <a:picLocks noChangeAspect="1"/>
          </p:cNvPicPr>
          <p:nvPr/>
        </p:nvPicPr>
        <p:blipFill>
          <a:blip r:embed="rId3"/>
          <a:stretch>
            <a:fillRect/>
          </a:stretch>
        </p:blipFill>
        <p:spPr>
          <a:xfrm>
            <a:off x="6256865" y="783166"/>
            <a:ext cx="5291667" cy="5291667"/>
          </a:xfrm>
          <a:prstGeom prst="rect">
            <a:avLst/>
          </a:prstGeom>
        </p:spPr>
      </p:pic>
    </p:spTree>
    <p:extLst>
      <p:ext uri="{BB962C8B-B14F-4D97-AF65-F5344CB8AC3E}">
        <p14:creationId xmlns:p14="http://schemas.microsoft.com/office/powerpoint/2010/main" val="870324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CC49B3-699A-D9B6-B7A7-B2F93DCD4CF0}"/>
              </a:ext>
            </a:extLst>
          </p:cNvPr>
          <p:cNvPicPr>
            <a:picLocks noChangeAspect="1"/>
          </p:cNvPicPr>
          <p:nvPr/>
        </p:nvPicPr>
        <p:blipFill>
          <a:blip r:embed="rId2"/>
          <a:stretch>
            <a:fillRect/>
          </a:stretch>
        </p:blipFill>
        <p:spPr>
          <a:xfrm>
            <a:off x="643467" y="783167"/>
            <a:ext cx="5291666" cy="5291666"/>
          </a:xfrm>
          <a:prstGeom prst="rect">
            <a:avLst/>
          </a:prstGeom>
        </p:spPr>
      </p:pic>
      <p:pic>
        <p:nvPicPr>
          <p:cNvPr id="3" name="Picture 2">
            <a:extLst>
              <a:ext uri="{FF2B5EF4-FFF2-40B4-BE49-F238E27FC236}">
                <a16:creationId xmlns:a16="http://schemas.microsoft.com/office/drawing/2014/main" id="{33D9FD50-8E28-590D-6E23-1DAFACE10C18}"/>
              </a:ext>
            </a:extLst>
          </p:cNvPr>
          <p:cNvPicPr>
            <a:picLocks noChangeAspect="1"/>
          </p:cNvPicPr>
          <p:nvPr/>
        </p:nvPicPr>
        <p:blipFill>
          <a:blip r:embed="rId3"/>
          <a:stretch>
            <a:fillRect/>
          </a:stretch>
        </p:blipFill>
        <p:spPr>
          <a:xfrm>
            <a:off x="6256865" y="783166"/>
            <a:ext cx="5291667" cy="5291667"/>
          </a:xfrm>
          <a:prstGeom prst="rect">
            <a:avLst/>
          </a:prstGeom>
        </p:spPr>
      </p:pic>
    </p:spTree>
    <p:extLst>
      <p:ext uri="{BB962C8B-B14F-4D97-AF65-F5344CB8AC3E}">
        <p14:creationId xmlns:p14="http://schemas.microsoft.com/office/powerpoint/2010/main" val="2165256794"/>
      </p:ext>
    </p:extLst>
  </p:cSld>
  <p:clrMapOvr>
    <a:masterClrMapping/>
  </p:clrMapOvr>
</p:sld>
</file>

<file path=ppt/theme/theme1.xml><?xml version="1.0" encoding="utf-8"?>
<a:theme xmlns:a="http://schemas.openxmlformats.org/drawingml/2006/main" name="Office Theme">
  <a:themeElements>
    <a:clrScheme name="BYU">
      <a:dk1>
        <a:srgbClr val="002E5D"/>
      </a:dk1>
      <a:lt1>
        <a:srgbClr val="FFFFFF"/>
      </a:lt1>
      <a:dk2>
        <a:srgbClr val="0057B8"/>
      </a:dk2>
      <a:lt2>
        <a:srgbClr val="FFFFFF"/>
      </a:lt2>
      <a:accent1>
        <a:srgbClr val="0071CE"/>
      </a:accent1>
      <a:accent2>
        <a:srgbClr val="BDD6E5"/>
      </a:accent2>
      <a:accent3>
        <a:srgbClr val="D14124"/>
      </a:accent3>
      <a:accent4>
        <a:srgbClr val="A73A64"/>
      </a:accent4>
      <a:accent5>
        <a:srgbClr val="00966C"/>
      </a:accent5>
      <a:accent6>
        <a:srgbClr val="A39382"/>
      </a:accent6>
      <a:hlink>
        <a:srgbClr val="6E7CA0"/>
      </a:hlink>
      <a:folHlink>
        <a:srgbClr val="BDD6E5"/>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1003</TotalTime>
  <Words>1705</Words>
  <Application>Microsoft Macintosh PowerPoint</Application>
  <PresentationFormat>Widescreen</PresentationFormat>
  <Paragraphs>194</Paragraphs>
  <Slides>47</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Aptos</vt:lpstr>
      <vt:lpstr>Aptos Display</vt:lpstr>
      <vt:lpstr>Arial</vt:lpstr>
      <vt:lpstr>Söhne</vt:lpstr>
      <vt:lpstr>Office Theme</vt:lpstr>
      <vt:lpstr>Interactive Vocabulary and Reading Activities</vt:lpstr>
      <vt:lpstr>Interactive Vocabulary Activites</vt:lpstr>
      <vt:lpstr>Hit the board (or screen)</vt:lpstr>
      <vt:lpstr>Vocabulary Words</vt:lpstr>
      <vt:lpstr>PowerPoint Presentation</vt:lpstr>
      <vt:lpstr>Let’s practice – Say the word</vt:lpstr>
      <vt:lpstr>PowerPoint Presentation</vt:lpstr>
      <vt:lpstr>PowerPoint Presentation</vt:lpstr>
      <vt:lpstr>PowerPoint Presentation</vt:lpstr>
      <vt:lpstr>PowerPoint Presentation</vt:lpstr>
      <vt:lpstr>Let’s practice – See the word</vt:lpstr>
      <vt:lpstr>Vocabulary Words</vt:lpstr>
      <vt:lpstr>PowerPoint Presentation</vt:lpstr>
      <vt:lpstr>PowerPoint Presentation</vt:lpstr>
      <vt:lpstr>PowerPoint Presentation</vt:lpstr>
      <vt:lpstr>PowerPoint Presentation</vt:lpstr>
      <vt:lpstr>PowerPoint Presentation</vt:lpstr>
      <vt:lpstr>PowerPoint Presentation</vt:lpstr>
      <vt:lpstr>Pictionary</vt:lpstr>
      <vt:lpstr>Vocabulary Words</vt:lpstr>
      <vt:lpstr>PowerPoint Presentation</vt:lpstr>
      <vt:lpstr>Demonstration/Practice</vt:lpstr>
      <vt:lpstr>Variation – 1 drawer/times</vt:lpstr>
      <vt:lpstr>Vocabulary Words</vt:lpstr>
      <vt:lpstr>Explanation Relay</vt:lpstr>
      <vt:lpstr>Vocabulary Words</vt:lpstr>
      <vt:lpstr>PowerPoint Presentation</vt:lpstr>
      <vt:lpstr>bus</vt:lpstr>
      <vt:lpstr>Sport utility vehicle (SUV)</vt:lpstr>
      <vt:lpstr>car</vt:lpstr>
      <vt:lpstr>motorcycle</vt:lpstr>
      <vt:lpstr>van</vt:lpstr>
      <vt:lpstr>Timed Variation</vt:lpstr>
      <vt:lpstr>Vocabulary Words</vt:lpstr>
      <vt:lpstr>Reading Activity Level 1 – Put the Puzzle together </vt:lpstr>
      <vt:lpstr>Example 1</vt:lpstr>
      <vt:lpstr>Example 1 - Answers</vt:lpstr>
      <vt:lpstr>Reading Activity Level 2 – Retelling the story.</vt:lpstr>
      <vt:lpstr>Example 1 - A</vt:lpstr>
      <vt:lpstr>Example 1 - B</vt:lpstr>
      <vt:lpstr>Example 2 - A</vt:lpstr>
      <vt:lpstr>Example 2 - B</vt:lpstr>
      <vt:lpstr>Reading Activity Level 3 – Readers’ Theater</vt:lpstr>
      <vt:lpstr>Example 1: Café Catch-Up</vt:lpstr>
      <vt:lpstr>PowerPoint Presentation</vt:lpstr>
      <vt:lpstr>Example 2 - Project Planning Session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McMurry</dc:creator>
  <cp:lastModifiedBy>Ben McMurry</cp:lastModifiedBy>
  <cp:revision>10</cp:revision>
  <dcterms:created xsi:type="dcterms:W3CDTF">2024-04-15T15:41:08Z</dcterms:created>
  <dcterms:modified xsi:type="dcterms:W3CDTF">2024-05-11T07:22:24Z</dcterms:modified>
</cp:coreProperties>
</file>