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sldIdLst>
    <p:sldId id="256" r:id="rId2"/>
    <p:sldId id="617" r:id="rId3"/>
    <p:sldId id="618" r:id="rId4"/>
    <p:sldId id="619" r:id="rId5"/>
    <p:sldId id="620" r:id="rId6"/>
    <p:sldId id="621" r:id="rId7"/>
    <p:sldId id="622" r:id="rId8"/>
    <p:sldId id="623" r:id="rId9"/>
    <p:sldId id="624" r:id="rId10"/>
    <p:sldId id="257" r:id="rId11"/>
    <p:sldId id="258" r:id="rId12"/>
    <p:sldId id="269" r:id="rId13"/>
    <p:sldId id="267" r:id="rId14"/>
    <p:sldId id="602" r:id="rId15"/>
    <p:sldId id="612" r:id="rId16"/>
    <p:sldId id="604" r:id="rId17"/>
    <p:sldId id="605" r:id="rId18"/>
    <p:sldId id="609" r:id="rId19"/>
    <p:sldId id="610" r:id="rId20"/>
    <p:sldId id="613" r:id="rId21"/>
    <p:sldId id="614" r:id="rId22"/>
    <p:sldId id="603" r:id="rId23"/>
    <p:sldId id="611" r:id="rId24"/>
    <p:sldId id="615" r:id="rId25"/>
    <p:sldId id="616" r:id="rId26"/>
    <p:sldId id="261" r:id="rId27"/>
    <p:sldId id="262" r:id="rId28"/>
    <p:sldId id="266" r:id="rId29"/>
    <p:sldId id="312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64"/>
    <p:restoredTop sz="96327"/>
  </p:normalViewPr>
  <p:slideViewPr>
    <p:cSldViewPr snapToGrid="0">
      <p:cViewPr varScale="1">
        <p:scale>
          <a:sx n="93" d="100"/>
          <a:sy n="93" d="100"/>
        </p:scale>
        <p:origin x="216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23F2B-7E51-1C46-BA75-88840D87B4E1}" type="datetimeFigureOut">
              <a:rPr lang="en-US" smtClean="0"/>
              <a:t>5/11/24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495CC-4803-9244-A148-22647F2203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736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Wife was worried about husband. He spent all his time trying to turn dirt into gold.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3AAA4-338D-AB40-9014-D63679E936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87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57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49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1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54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7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5/11/24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7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5/11/24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3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5/11/24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0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5/11/24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2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5/11/24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5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5/11/24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85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5/11/24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6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85303E-1D59-4477-A849-22C7FEACD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19FA88-4EC0-50E1-2631-6716BF8CD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3901736" cy="313080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>
                <a:solidFill>
                  <a:srgbClr val="FFFFFF"/>
                </a:solidFill>
              </a:rPr>
              <a:t>It’s Time to Maximize Interaction in the Classroom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2892E-052D-DB66-A825-1BB1C24DE1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7"/>
            <a:ext cx="3901736" cy="78590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Dr. Ben McMurry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C84500-82BF-F4CA-6D34-9DE2AF314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29"/>
          <a:stretch/>
        </p:blipFill>
        <p:spPr>
          <a:xfrm>
            <a:off x="4955602" y="10"/>
            <a:ext cx="7236398" cy="6857990"/>
          </a:xfrm>
          <a:custGeom>
            <a:avLst/>
            <a:gdLst/>
            <a:ahLst/>
            <a:cxnLst/>
            <a:rect l="l" t="t" r="r" b="b"/>
            <a:pathLst>
              <a:path w="7726675" h="6858000">
                <a:moveTo>
                  <a:pt x="2975226" y="5978334"/>
                </a:moveTo>
                <a:cubicBezTo>
                  <a:pt x="3002582" y="5978928"/>
                  <a:pt x="3030286" y="5982273"/>
                  <a:pt x="3058007" y="5988576"/>
                </a:cubicBezTo>
                <a:cubicBezTo>
                  <a:pt x="3279778" y="6038998"/>
                  <a:pt x="3418684" y="6259656"/>
                  <a:pt x="3368261" y="6481427"/>
                </a:cubicBezTo>
                <a:cubicBezTo>
                  <a:pt x="3317839" y="6703198"/>
                  <a:pt x="3097182" y="6842104"/>
                  <a:pt x="2875410" y="6791681"/>
                </a:cubicBezTo>
                <a:cubicBezTo>
                  <a:pt x="2653640" y="6741259"/>
                  <a:pt x="2514734" y="6520601"/>
                  <a:pt x="2565157" y="6298830"/>
                </a:cubicBezTo>
                <a:cubicBezTo>
                  <a:pt x="2609276" y="6104780"/>
                  <a:pt x="2783732" y="5974174"/>
                  <a:pt x="2975226" y="5978334"/>
                </a:cubicBezTo>
                <a:close/>
                <a:moveTo>
                  <a:pt x="542891" y="1298362"/>
                </a:moveTo>
                <a:cubicBezTo>
                  <a:pt x="578216" y="1299129"/>
                  <a:pt x="613991" y="1303448"/>
                  <a:pt x="649789" y="1311587"/>
                </a:cubicBezTo>
                <a:cubicBezTo>
                  <a:pt x="936170" y="1376700"/>
                  <a:pt x="1115545" y="1661643"/>
                  <a:pt x="1050432" y="1948025"/>
                </a:cubicBezTo>
                <a:cubicBezTo>
                  <a:pt x="985319" y="2234407"/>
                  <a:pt x="700376" y="2413781"/>
                  <a:pt x="413995" y="2348669"/>
                </a:cubicBezTo>
                <a:cubicBezTo>
                  <a:pt x="127612" y="2283556"/>
                  <a:pt x="-51762" y="1998612"/>
                  <a:pt x="13351" y="1712231"/>
                </a:cubicBezTo>
                <a:cubicBezTo>
                  <a:pt x="70325" y="1461647"/>
                  <a:pt x="295606" y="1292990"/>
                  <a:pt x="542891" y="1298362"/>
                </a:cubicBezTo>
                <a:close/>
                <a:moveTo>
                  <a:pt x="362049" y="446831"/>
                </a:moveTo>
                <a:cubicBezTo>
                  <a:pt x="382746" y="447281"/>
                  <a:pt x="403706" y="449811"/>
                  <a:pt x="424679" y="454579"/>
                </a:cubicBezTo>
                <a:cubicBezTo>
                  <a:pt x="592463" y="492727"/>
                  <a:pt x="697554" y="659668"/>
                  <a:pt x="659405" y="827452"/>
                </a:cubicBezTo>
                <a:cubicBezTo>
                  <a:pt x="621257" y="995236"/>
                  <a:pt x="454318" y="1100327"/>
                  <a:pt x="286534" y="1062179"/>
                </a:cubicBezTo>
                <a:cubicBezTo>
                  <a:pt x="118749" y="1024031"/>
                  <a:pt x="13658" y="857091"/>
                  <a:pt x="51806" y="689306"/>
                </a:cubicBezTo>
                <a:cubicBezTo>
                  <a:pt x="85186" y="542495"/>
                  <a:pt x="217172" y="443684"/>
                  <a:pt x="362049" y="446831"/>
                </a:cubicBezTo>
                <a:close/>
                <a:moveTo>
                  <a:pt x="688320" y="0"/>
                </a:moveTo>
                <a:lnTo>
                  <a:pt x="5442022" y="0"/>
                </a:lnTo>
                <a:lnTo>
                  <a:pt x="7726675" y="0"/>
                </a:lnTo>
                <a:lnTo>
                  <a:pt x="7726675" y="988372"/>
                </a:lnTo>
                <a:lnTo>
                  <a:pt x="7726675" y="6858000"/>
                </a:lnTo>
                <a:lnTo>
                  <a:pt x="4265234" y="6858000"/>
                </a:lnTo>
                <a:lnTo>
                  <a:pt x="4167452" y="6648946"/>
                </a:lnTo>
                <a:cubicBezTo>
                  <a:pt x="4064668" y="6438534"/>
                  <a:pt x="3951418" y="6237194"/>
                  <a:pt x="3802376" y="6067515"/>
                </a:cubicBezTo>
                <a:cubicBezTo>
                  <a:pt x="3433898" y="5648543"/>
                  <a:pt x="2855445" y="5560200"/>
                  <a:pt x="2314714" y="5492960"/>
                </a:cubicBezTo>
                <a:cubicBezTo>
                  <a:pt x="1689319" y="5415368"/>
                  <a:pt x="1105502" y="5269445"/>
                  <a:pt x="626568" y="4822392"/>
                </a:cubicBezTo>
                <a:cubicBezTo>
                  <a:pt x="42544" y="4277286"/>
                  <a:pt x="59772" y="3691233"/>
                  <a:pt x="462831" y="3184007"/>
                </a:cubicBezTo>
                <a:cubicBezTo>
                  <a:pt x="688845" y="2899538"/>
                  <a:pt x="972083" y="2660548"/>
                  <a:pt x="1228189" y="2399566"/>
                </a:cubicBezTo>
                <a:cubicBezTo>
                  <a:pt x="1460698" y="2161897"/>
                  <a:pt x="1522193" y="1866062"/>
                  <a:pt x="1384674" y="1566341"/>
                </a:cubicBezTo>
                <a:cubicBezTo>
                  <a:pt x="1239184" y="1249484"/>
                  <a:pt x="1095206" y="930335"/>
                  <a:pt x="922279" y="628332"/>
                </a:cubicBezTo>
                <a:cubicBezTo>
                  <a:pt x="805583" y="424593"/>
                  <a:pt x="731712" y="225291"/>
                  <a:pt x="693729" y="33341"/>
                </a:cubicBezTo>
                <a:close/>
              </a:path>
            </a:pathLst>
          </a:custGeom>
        </p:spPr>
      </p:pic>
      <p:pic>
        <p:nvPicPr>
          <p:cNvPr id="6" name="Picture 5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C966B6EB-7702-72AB-DAD7-33863020D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22115"/>
            <a:ext cx="7236398" cy="180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8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C0ABDE-665B-BB4E-406D-F542B5E97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7494" y="552782"/>
            <a:ext cx="5369169" cy="1619611"/>
          </a:xfrm>
        </p:spPr>
        <p:txBody>
          <a:bodyPr>
            <a:normAutofit/>
          </a:bodyPr>
          <a:lstStyle/>
          <a:p>
            <a:r>
              <a:rPr lang="en-US"/>
              <a:t>Let’s Review Your Expectations</a:t>
            </a:r>
            <a:endParaRPr lang="en-US" dirty="0"/>
          </a:p>
        </p:txBody>
      </p:sp>
      <p:pic>
        <p:nvPicPr>
          <p:cNvPr id="5" name="Picture 4" descr="Blue coloured book">
            <a:extLst>
              <a:ext uri="{FF2B5EF4-FFF2-40B4-BE49-F238E27FC236}">
                <a16:creationId xmlns:a16="http://schemas.microsoft.com/office/drawing/2014/main" id="{56DF6FC7-D0F2-A62D-A446-4BFB2D4B1C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18" r="24650" b="2"/>
          <a:stretch/>
        </p:blipFill>
        <p:spPr>
          <a:xfrm>
            <a:off x="-52346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5436113" y="4232571"/>
                </a:moveTo>
                <a:cubicBezTo>
                  <a:pt x="5625722" y="4232571"/>
                  <a:pt x="5779430" y="4386279"/>
                  <a:pt x="5779430" y="4575888"/>
                </a:cubicBezTo>
                <a:cubicBezTo>
                  <a:pt x="5779430" y="4765497"/>
                  <a:pt x="5625722" y="4919205"/>
                  <a:pt x="5436113" y="4919205"/>
                </a:cubicBezTo>
                <a:cubicBezTo>
                  <a:pt x="5246504" y="4919205"/>
                  <a:pt x="5092796" y="4765497"/>
                  <a:pt x="5092796" y="4575888"/>
                </a:cubicBezTo>
                <a:cubicBezTo>
                  <a:pt x="5092796" y="4386279"/>
                  <a:pt x="5246504" y="4232571"/>
                  <a:pt x="5436113" y="4232571"/>
                </a:cubicBezTo>
                <a:close/>
                <a:moveTo>
                  <a:pt x="5580185" y="1806694"/>
                </a:moveTo>
                <a:cubicBezTo>
                  <a:pt x="5699726" y="1806694"/>
                  <a:pt x="5799461" y="1891487"/>
                  <a:pt x="5822527" y="2004209"/>
                </a:cubicBezTo>
                <a:lnTo>
                  <a:pt x="5827552" y="2054052"/>
                </a:lnTo>
                <a:lnTo>
                  <a:pt x="5827552" y="2054073"/>
                </a:lnTo>
                <a:lnTo>
                  <a:pt x="5822527" y="2103916"/>
                </a:lnTo>
                <a:cubicBezTo>
                  <a:pt x="5799461" y="2216637"/>
                  <a:pt x="5699726" y="2301430"/>
                  <a:pt x="5580185" y="2301430"/>
                </a:cubicBezTo>
                <a:cubicBezTo>
                  <a:pt x="5443567" y="2301430"/>
                  <a:pt x="5332817" y="2190680"/>
                  <a:pt x="5332817" y="2054062"/>
                </a:cubicBezTo>
                <a:cubicBezTo>
                  <a:pt x="5332817" y="1917444"/>
                  <a:pt x="5443567" y="1806694"/>
                  <a:pt x="5580185" y="1806694"/>
                </a:cubicBezTo>
                <a:close/>
                <a:moveTo>
                  <a:pt x="5580184" y="1294715"/>
                </a:moveTo>
                <a:cubicBezTo>
                  <a:pt x="5659753" y="1294715"/>
                  <a:pt x="5724256" y="1359218"/>
                  <a:pt x="5724256" y="1438787"/>
                </a:cubicBezTo>
                <a:cubicBezTo>
                  <a:pt x="5724256" y="1518356"/>
                  <a:pt x="5659753" y="1582859"/>
                  <a:pt x="5580184" y="1582859"/>
                </a:cubicBezTo>
                <a:cubicBezTo>
                  <a:pt x="5500615" y="1582859"/>
                  <a:pt x="5436112" y="1518356"/>
                  <a:pt x="5436112" y="1438787"/>
                </a:cubicBezTo>
                <a:cubicBezTo>
                  <a:pt x="5436112" y="1359218"/>
                  <a:pt x="5500615" y="1294715"/>
                  <a:pt x="5580184" y="1294715"/>
                </a:cubicBezTo>
                <a:close/>
                <a:moveTo>
                  <a:pt x="0" y="0"/>
                </a:moveTo>
                <a:lnTo>
                  <a:pt x="5346882" y="0"/>
                </a:lnTo>
                <a:lnTo>
                  <a:pt x="5396357" y="64140"/>
                </a:lnTo>
                <a:cubicBezTo>
                  <a:pt x="5509528" y="228632"/>
                  <a:pt x="5577723" y="424885"/>
                  <a:pt x="5582550" y="646882"/>
                </a:cubicBezTo>
                <a:cubicBezTo>
                  <a:pt x="5608062" y="1102027"/>
                  <a:pt x="5203194" y="1301070"/>
                  <a:pt x="5151872" y="1809180"/>
                </a:cubicBezTo>
                <a:cubicBezTo>
                  <a:pt x="5104686" y="2276432"/>
                  <a:pt x="5496947" y="2514465"/>
                  <a:pt x="5323965" y="3464278"/>
                </a:cubicBezTo>
                <a:cubicBezTo>
                  <a:pt x="5211960" y="4079388"/>
                  <a:pt x="4297510" y="4259025"/>
                  <a:pt x="5513003" y="5720066"/>
                </a:cubicBezTo>
                <a:cubicBezTo>
                  <a:pt x="5768583" y="6027176"/>
                  <a:pt x="5791560" y="6490332"/>
                  <a:pt x="5601722" y="6841105"/>
                </a:cubicBezTo>
                <a:lnTo>
                  <a:pt x="5590822" y="6858000"/>
                </a:lnTo>
                <a:lnTo>
                  <a:pt x="1735" y="6858000"/>
                </a:lnTo>
                <a:lnTo>
                  <a:pt x="0" y="6858000"/>
                </a:lnTo>
                <a:lnTo>
                  <a:pt x="0" y="6849812"/>
                </a:lnTo>
                <a:lnTo>
                  <a:pt x="0" y="6483067"/>
                </a:lnTo>
                <a:lnTo>
                  <a:pt x="0" y="1250146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B039-D00E-0B73-2131-8E6B9D309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8092" y="2391995"/>
            <a:ext cx="5355276" cy="3174788"/>
          </a:xfrm>
        </p:spPr>
        <p:txBody>
          <a:bodyPr anchor="t">
            <a:normAutofit/>
          </a:bodyPr>
          <a:lstStyle/>
          <a:p>
            <a:r>
              <a:rPr lang="en-US" dirty="0"/>
              <a:t>Turn to page 16 in the program book.</a:t>
            </a:r>
          </a:p>
          <a:p>
            <a:r>
              <a:rPr lang="en-US" dirty="0"/>
              <a:t>Take 3 minutes to talk with the person next to you about your expectations and if they were met.</a:t>
            </a:r>
          </a:p>
        </p:txBody>
      </p:sp>
    </p:spTree>
    <p:extLst>
      <p:ext uri="{BB962C8B-B14F-4D97-AF65-F5344CB8AC3E}">
        <p14:creationId xmlns:p14="http://schemas.microsoft.com/office/powerpoint/2010/main" val="1578754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3D08BF-6046-54F6-A584-56D448B69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297329"/>
            <a:ext cx="5934075" cy="19224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What did you take away from the workshops?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33932-2F07-3567-179A-824D1E3A9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2404" y="4297329"/>
            <a:ext cx="4669996" cy="19224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Stand up and share one thing you learned from each workshop with a different person.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D955649-D064-22E2-229E-3F6AEFD6B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153627"/>
              </p:ext>
            </p:extLst>
          </p:nvPr>
        </p:nvGraphicFramePr>
        <p:xfrm>
          <a:off x="0" y="236306"/>
          <a:ext cx="12192000" cy="249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46866436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969892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66773122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62771825"/>
                    </a:ext>
                  </a:extLst>
                </a:gridCol>
              </a:tblGrid>
              <a:tr h="249504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93550"/>
                          </a:solidFill>
                          <a:effectLst/>
                          <a:latin typeface="Avenir" panose="02000503020000020003" pitchFamily="2" charset="0"/>
                        </a:rPr>
                        <a:t>Workshop A</a:t>
                      </a:r>
                    </a:p>
                    <a:p>
                      <a:r>
                        <a:rPr lang="en-US" b="0" i="1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Dr. Norman Evans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Teacher and Student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Interaction: Developing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a Language Teaching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Philosophy</a:t>
                      </a:r>
                    </a:p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93550"/>
                          </a:solidFill>
                          <a:effectLst/>
                          <a:latin typeface="Avenir" panose="02000503020000020003" pitchFamily="2" charset="0"/>
                        </a:rPr>
                        <a:t>Workshop B</a:t>
                      </a:r>
                    </a:p>
                    <a:p>
                      <a:r>
                        <a:rPr lang="en-US" b="0" i="1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Andrea Gonzalez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Interactive Grammar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Instruction</a:t>
                      </a:r>
                      <a:endParaRPr lang="en-US" b="0" dirty="0">
                        <a:solidFill>
                          <a:srgbClr val="141413"/>
                        </a:solidFill>
                        <a:effectLst/>
                        <a:latin typeface="Avenir" panose="02000503020000020003" pitchFamily="2" charset="0"/>
                      </a:endParaRPr>
                    </a:p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93550"/>
                          </a:solidFill>
                          <a:effectLst/>
                          <a:latin typeface="Avenir" panose="02000503020000020003" pitchFamily="2" charset="0"/>
                        </a:rPr>
                        <a:t>Workshop C</a:t>
                      </a:r>
                    </a:p>
                    <a:p>
                      <a:r>
                        <a:rPr lang="en-US" b="0" i="1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Karina Jackson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Interactive Classroom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Activities</a:t>
                      </a:r>
                    </a:p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93550"/>
                          </a:solidFill>
                          <a:effectLst/>
                          <a:latin typeface="Avenir" panose="02000503020000020003" pitchFamily="2" charset="0"/>
                        </a:rPr>
                        <a:t>Workshop D</a:t>
                      </a:r>
                    </a:p>
                    <a:p>
                      <a:r>
                        <a:rPr lang="en-US" b="0" i="1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Dr. Ben McMurry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Interactive Vocabulary</a:t>
                      </a:r>
                    </a:p>
                    <a:p>
                      <a:r>
                        <a:rPr lang="en-US" b="0" dirty="0">
                          <a:solidFill>
                            <a:srgbClr val="141413"/>
                          </a:solidFill>
                          <a:effectLst/>
                          <a:latin typeface="Helvetica" pitchFamily="2" charset="0"/>
                        </a:rPr>
                        <a:t>and Reading</a:t>
                      </a:r>
                    </a:p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11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522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2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3A6CF1-CE88-42A3-8C77-AE98091E7C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59E633-F177-8622-6749-81DE7306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200149"/>
            <a:ext cx="5486399" cy="294322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Now what?</a:t>
            </a:r>
          </a:p>
        </p:txBody>
      </p:sp>
      <p:pic>
        <p:nvPicPr>
          <p:cNvPr id="4" name="Picture 3" descr="Sticky notes with question marks">
            <a:extLst>
              <a:ext uri="{FF2B5EF4-FFF2-40B4-BE49-F238E27FC236}">
                <a16:creationId xmlns:a16="http://schemas.microsoft.com/office/drawing/2014/main" id="{393C5274-B1F3-98B8-3C65-91D7A3FC51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383" r="20942" b="1"/>
          <a:stretch/>
        </p:blipFill>
        <p:spPr>
          <a:xfrm>
            <a:off x="20" y="211090"/>
            <a:ext cx="5544156" cy="6646910"/>
          </a:xfrm>
          <a:custGeom>
            <a:avLst/>
            <a:gdLst/>
            <a:ahLst/>
            <a:cxnLst/>
            <a:rect l="l" t="t" r="r" b="b"/>
            <a:pathLst>
              <a:path w="5544176" h="6646910">
                <a:moveTo>
                  <a:pt x="4779974" y="685250"/>
                </a:moveTo>
                <a:cubicBezTo>
                  <a:pt x="5032054" y="670215"/>
                  <a:pt x="5267008" y="852320"/>
                  <a:pt x="5309474" y="1126951"/>
                </a:cubicBezTo>
                <a:cubicBezTo>
                  <a:pt x="5346050" y="1363456"/>
                  <a:pt x="5216949" y="1600813"/>
                  <a:pt x="5001910" y="1690856"/>
                </a:cubicBezTo>
                <a:cubicBezTo>
                  <a:pt x="4692098" y="1820733"/>
                  <a:pt x="4350283" y="1615922"/>
                  <a:pt x="4306656" y="1273177"/>
                </a:cubicBezTo>
                <a:cubicBezTo>
                  <a:pt x="4276590" y="1039231"/>
                  <a:pt x="4408479" y="807918"/>
                  <a:pt x="4621504" y="721515"/>
                </a:cubicBezTo>
                <a:cubicBezTo>
                  <a:pt x="4671997" y="700903"/>
                  <a:pt x="4725528" y="688659"/>
                  <a:pt x="4779974" y="685250"/>
                </a:cubicBezTo>
                <a:close/>
                <a:moveTo>
                  <a:pt x="2760003" y="352577"/>
                </a:moveTo>
                <a:cubicBezTo>
                  <a:pt x="2869653" y="345991"/>
                  <a:pt x="2971942" y="425187"/>
                  <a:pt x="2990385" y="544679"/>
                </a:cubicBezTo>
                <a:cubicBezTo>
                  <a:pt x="3006348" y="647665"/>
                  <a:pt x="2950167" y="750884"/>
                  <a:pt x="2856557" y="790095"/>
                </a:cubicBezTo>
                <a:cubicBezTo>
                  <a:pt x="2721799" y="846585"/>
                  <a:pt x="2573171" y="757470"/>
                  <a:pt x="2554030" y="608299"/>
                </a:cubicBezTo>
                <a:cubicBezTo>
                  <a:pt x="2540934" y="506165"/>
                  <a:pt x="2598123" y="405659"/>
                  <a:pt x="2691113" y="368075"/>
                </a:cubicBezTo>
                <a:cubicBezTo>
                  <a:pt x="2713089" y="359242"/>
                  <a:pt x="2736352" y="353973"/>
                  <a:pt x="2760003" y="352577"/>
                </a:cubicBezTo>
                <a:close/>
                <a:moveTo>
                  <a:pt x="3630" y="28121"/>
                </a:moveTo>
                <a:cubicBezTo>
                  <a:pt x="53278" y="26959"/>
                  <a:pt x="102920" y="30524"/>
                  <a:pt x="151871" y="38891"/>
                </a:cubicBezTo>
                <a:cubicBezTo>
                  <a:pt x="865103" y="112200"/>
                  <a:pt x="964292" y="593344"/>
                  <a:pt x="1031555" y="832871"/>
                </a:cubicBezTo>
                <a:cubicBezTo>
                  <a:pt x="1053330" y="878203"/>
                  <a:pt x="1074563" y="922528"/>
                  <a:pt x="1096338" y="964607"/>
                </a:cubicBezTo>
                <a:cubicBezTo>
                  <a:pt x="1174682" y="1115560"/>
                  <a:pt x="1260852" y="1237377"/>
                  <a:pt x="1409481" y="1265738"/>
                </a:cubicBezTo>
                <a:cubicBezTo>
                  <a:pt x="1767492" y="1334008"/>
                  <a:pt x="1973154" y="762896"/>
                  <a:pt x="2318612" y="859062"/>
                </a:cubicBezTo>
                <a:cubicBezTo>
                  <a:pt x="2496300" y="908501"/>
                  <a:pt x="2583943" y="1098510"/>
                  <a:pt x="2675615" y="1267985"/>
                </a:cubicBezTo>
                <a:cubicBezTo>
                  <a:pt x="2731099" y="1370507"/>
                  <a:pt x="2875466" y="1386005"/>
                  <a:pt x="2952957" y="1297896"/>
                </a:cubicBezTo>
                <a:cubicBezTo>
                  <a:pt x="2992292" y="1253804"/>
                  <a:pt x="3027543" y="1206225"/>
                  <a:pt x="3058268" y="1155778"/>
                </a:cubicBezTo>
                <a:cubicBezTo>
                  <a:pt x="3256027" y="815280"/>
                  <a:pt x="3063848" y="537317"/>
                  <a:pt x="3306706" y="310500"/>
                </a:cubicBezTo>
                <a:cubicBezTo>
                  <a:pt x="3358006" y="262378"/>
                  <a:pt x="3524148" y="107395"/>
                  <a:pt x="3735234" y="107395"/>
                </a:cubicBezTo>
                <a:cubicBezTo>
                  <a:pt x="3766510" y="107395"/>
                  <a:pt x="3797693" y="110804"/>
                  <a:pt x="3828224" y="117624"/>
                </a:cubicBezTo>
                <a:cubicBezTo>
                  <a:pt x="4046595" y="166056"/>
                  <a:pt x="4222967" y="384349"/>
                  <a:pt x="4231180" y="592260"/>
                </a:cubicBezTo>
                <a:cubicBezTo>
                  <a:pt x="4242339" y="872003"/>
                  <a:pt x="3941207" y="932136"/>
                  <a:pt x="3873092" y="1299370"/>
                </a:cubicBezTo>
                <a:cubicBezTo>
                  <a:pt x="3837368" y="1492245"/>
                  <a:pt x="3867280" y="1798492"/>
                  <a:pt x="4050935" y="1948439"/>
                </a:cubicBezTo>
                <a:cubicBezTo>
                  <a:pt x="4358421" y="2199435"/>
                  <a:pt x="4810507" y="1777182"/>
                  <a:pt x="5211525" y="2027402"/>
                </a:cubicBezTo>
                <a:cubicBezTo>
                  <a:pt x="5429122" y="2163013"/>
                  <a:pt x="5566824" y="2456164"/>
                  <a:pt x="5541097" y="2700958"/>
                </a:cubicBezTo>
                <a:cubicBezTo>
                  <a:pt x="5501654" y="3076251"/>
                  <a:pt x="5098698" y="3142194"/>
                  <a:pt x="5094823" y="3471378"/>
                </a:cubicBezTo>
                <a:cubicBezTo>
                  <a:pt x="5091415" y="3745236"/>
                  <a:pt x="5419668" y="3893242"/>
                  <a:pt x="5505528" y="4272564"/>
                </a:cubicBezTo>
                <a:cubicBezTo>
                  <a:pt x="5569691" y="4556184"/>
                  <a:pt x="5439041" y="4752005"/>
                  <a:pt x="5281423" y="4965183"/>
                </a:cubicBezTo>
                <a:cubicBezTo>
                  <a:pt x="5068244" y="5253608"/>
                  <a:pt x="4866301" y="5146281"/>
                  <a:pt x="4675749" y="5385343"/>
                </a:cubicBezTo>
                <a:cubicBezTo>
                  <a:pt x="4370191" y="5769070"/>
                  <a:pt x="4714176" y="6260683"/>
                  <a:pt x="4508838" y="6598516"/>
                </a:cubicBezTo>
                <a:lnTo>
                  <a:pt x="4472787" y="6646910"/>
                </a:lnTo>
                <a:lnTo>
                  <a:pt x="3367517" y="6646910"/>
                </a:lnTo>
                <a:lnTo>
                  <a:pt x="2998981" y="6646910"/>
                </a:lnTo>
                <a:lnTo>
                  <a:pt x="2648733" y="6646910"/>
                </a:lnTo>
                <a:lnTo>
                  <a:pt x="0" y="6646910"/>
                </a:lnTo>
                <a:lnTo>
                  <a:pt x="0" y="28222"/>
                </a:lnTo>
                <a:close/>
                <a:moveTo>
                  <a:pt x="1509522" y="767"/>
                </a:moveTo>
                <a:cubicBezTo>
                  <a:pt x="1736339" y="-12639"/>
                  <a:pt x="1947814" y="150946"/>
                  <a:pt x="1986017" y="398066"/>
                </a:cubicBezTo>
                <a:cubicBezTo>
                  <a:pt x="2019183" y="611090"/>
                  <a:pt x="1902946" y="824502"/>
                  <a:pt x="1709217" y="905558"/>
                </a:cubicBezTo>
                <a:cubicBezTo>
                  <a:pt x="1430403" y="1021795"/>
                  <a:pt x="1123149" y="837830"/>
                  <a:pt x="1083551" y="529879"/>
                </a:cubicBezTo>
                <a:cubicBezTo>
                  <a:pt x="1056506" y="319025"/>
                  <a:pt x="1175223" y="110882"/>
                  <a:pt x="1366937" y="33390"/>
                </a:cubicBezTo>
                <a:cubicBezTo>
                  <a:pt x="1412379" y="14871"/>
                  <a:pt x="1460539" y="3866"/>
                  <a:pt x="1509522" y="76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4814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6436FE-6431-4AA2-A47A-3613519F3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FCDDBE-C466-D102-5C14-5D61D5EE35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200150"/>
            <a:ext cx="5258696" cy="330319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>
                <a:effectLst/>
                <a:latin typeface="AdvTTa9c1b374"/>
              </a:rPr>
              <a:t>People often immerse themselves in dreams and fantasies about a desired future. Though such future fantasies are pleasant, they do not necessarily lead to the effort required to attain the desired future. </a:t>
            </a:r>
            <a:endParaRPr lang="en-US" sz="3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F28ADF-FEF9-B71B-C018-8E5BD586F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733925"/>
            <a:ext cx="5258696" cy="1394594"/>
          </a:xfrm>
        </p:spPr>
        <p:txBody>
          <a:bodyPr anchor="ctr">
            <a:normAutofit/>
          </a:bodyPr>
          <a:lstStyle/>
          <a:p>
            <a:r>
              <a:rPr lang="en-US" dirty="0" err="1">
                <a:effectLst/>
                <a:latin typeface="AdvTT6071803a.B"/>
              </a:rPr>
              <a:t>Oettingen</a:t>
            </a:r>
            <a:r>
              <a:rPr lang="en-US" dirty="0">
                <a:effectLst/>
                <a:latin typeface="AdvTT6071803a.B"/>
              </a:rPr>
              <a:t> &amp; </a:t>
            </a:r>
            <a:r>
              <a:rPr lang="en-US" dirty="0" err="1">
                <a:effectLst/>
                <a:latin typeface="AdvTT6071803a.B"/>
              </a:rPr>
              <a:t>Reininger</a:t>
            </a:r>
            <a:r>
              <a:rPr lang="en-US" dirty="0">
                <a:effectLst/>
                <a:latin typeface="AdvTT6071803a.B"/>
              </a:rPr>
              <a:t>, 2016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6692B0-7FB1-ABC2-1B96-74B69AD9CF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492"/>
          <a:stretch/>
        </p:blipFill>
        <p:spPr>
          <a:xfrm>
            <a:off x="6364448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95644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00787-DE39-0A55-762F-4B1B77A55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>
                <a:solidFill>
                  <a:srgbClr val="262626"/>
                </a:solidFill>
              </a:rPr>
              <a:t>Long ago in Burma . . 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6B861D-2B13-BE81-6765-24778102F8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29074" y="640080"/>
            <a:ext cx="5588148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306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indoor, oven, stove&#10;&#10;Description automatically generated">
            <a:extLst>
              <a:ext uri="{FF2B5EF4-FFF2-40B4-BE49-F238E27FC236}">
                <a16:creationId xmlns:a16="http://schemas.microsoft.com/office/drawing/2014/main" id="{D35EBEEF-2DCC-2D2A-827E-17E9426FE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47" r="24586"/>
          <a:stretch/>
        </p:blipFill>
        <p:spPr>
          <a:xfrm>
            <a:off x="6096000" y="-7639"/>
            <a:ext cx="6095979" cy="6865629"/>
          </a:xfrm>
          <a:prstGeom prst="rect">
            <a:avLst/>
          </a:prstGeom>
        </p:spPr>
      </p:pic>
      <p:pic>
        <p:nvPicPr>
          <p:cNvPr id="5" name="Content Placeholder 4" descr="A picture containing person&#10;&#10;Description automatically generated">
            <a:extLst>
              <a:ext uri="{FF2B5EF4-FFF2-40B4-BE49-F238E27FC236}">
                <a16:creationId xmlns:a16="http://schemas.microsoft.com/office/drawing/2014/main" id="{0FFA287C-8BE6-C8E1-6EEF-62309045079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t="16927" r="-2" b="7978"/>
          <a:stretch/>
        </p:blipFill>
        <p:spPr>
          <a:xfrm>
            <a:off x="0" y="10"/>
            <a:ext cx="6096001" cy="68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C57A5B-E048-2C80-523B-0B961C46C426}"/>
              </a:ext>
            </a:extLst>
          </p:cNvPr>
          <p:cNvSpPr txBox="1"/>
          <p:nvPr/>
        </p:nvSpPr>
        <p:spPr>
          <a:xfrm>
            <a:off x="6275678" y="5003155"/>
            <a:ext cx="5736623" cy="138499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2800" dirty="0"/>
              <a:t>Dear Wife, I love you and I do this for you. One day we will be rich and you will thank me.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AB14E-6441-89DC-3725-13A52FF2A359}"/>
              </a:ext>
            </a:extLst>
          </p:cNvPr>
          <p:cNvSpPr txBox="1"/>
          <p:nvPr/>
        </p:nvSpPr>
        <p:spPr>
          <a:xfrm>
            <a:off x="293473" y="214823"/>
            <a:ext cx="5538916" cy="18158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2800" dirty="0"/>
              <a:t>Dear Husband, I love you and I am worried about you. You spend all day trying to turn dirt into gold.</a:t>
            </a:r>
          </a:p>
        </p:txBody>
      </p:sp>
    </p:spTree>
    <p:extLst>
      <p:ext uri="{BB962C8B-B14F-4D97-AF65-F5344CB8AC3E}">
        <p14:creationId xmlns:p14="http://schemas.microsoft.com/office/powerpoint/2010/main" val="1114039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E95F08-FCDD-28BF-3D97-619C2BE6E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532" y="170520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 cap="none" dirty="0">
                <a:solidFill>
                  <a:srgbClr val="262626"/>
                </a:solidFill>
              </a:rPr>
              <a:t>“Father, what should I do?”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3F0D66-6C1E-22B6-03DE-B8F43A2609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84" b="14803"/>
          <a:stretch/>
        </p:blipFill>
        <p:spPr>
          <a:xfrm>
            <a:off x="5294374" y="805517"/>
            <a:ext cx="6257544" cy="3519859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71A1C537-4EC4-21B3-3BD0-91F8953BB210}"/>
              </a:ext>
            </a:extLst>
          </p:cNvPr>
          <p:cNvSpPr txBox="1">
            <a:spLocks/>
          </p:cNvSpPr>
          <p:nvPr/>
        </p:nvSpPr>
        <p:spPr>
          <a:xfrm>
            <a:off x="5662173" y="4723326"/>
            <a:ext cx="5521945" cy="1627792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274320" tIns="182880" rIns="274320" bIns="18288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262626"/>
                </a:solidFill>
              </a:rPr>
              <a:t>“Don’t worry daughter. I will talk to him.”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6DE45D-C611-D16D-5957-6393EE241A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097" r="9205"/>
          <a:stretch/>
        </p:blipFill>
        <p:spPr>
          <a:xfrm flipH="1">
            <a:off x="552283" y="1969086"/>
            <a:ext cx="3734210" cy="471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23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3CF33A-736D-F857-534A-700856690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50" r="24301"/>
          <a:stretch/>
        </p:blipFill>
        <p:spPr>
          <a:xfrm>
            <a:off x="6096000" y="0"/>
            <a:ext cx="6095979" cy="68656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6EFB6C-C897-B72F-1CE3-8C1C7F5662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97" r="15847" b="-1"/>
          <a:stretch/>
        </p:blipFill>
        <p:spPr>
          <a:xfrm>
            <a:off x="0" y="10"/>
            <a:ext cx="609600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2038E8-8954-3781-6E8B-B5C7632F9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89" y="4870452"/>
            <a:ext cx="5618216" cy="1645920"/>
          </a:xfrm>
          <a:solidFill>
            <a:schemeClr val="bg1">
              <a:alpha val="60000"/>
            </a:schemeClr>
          </a:solidFill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 sz="3800" cap="none" dirty="0">
                <a:solidFill>
                  <a:schemeClr val="tx1"/>
                </a:solidFill>
              </a:rPr>
              <a:t>“Did you know that I know how to turn dirt into gold?”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7C202A-3ED9-E80C-B676-3A170852F032}"/>
              </a:ext>
            </a:extLst>
          </p:cNvPr>
          <p:cNvSpPr txBox="1">
            <a:spLocks/>
          </p:cNvSpPr>
          <p:nvPr/>
        </p:nvSpPr>
        <p:spPr>
          <a:xfrm>
            <a:off x="6248390" y="4870452"/>
            <a:ext cx="5618216" cy="1645920"/>
          </a:xfrm>
          <a:prstGeom prst="rect">
            <a:avLst/>
          </a:prstGeom>
          <a:solidFill>
            <a:schemeClr val="bg1">
              <a:alpha val="60000"/>
            </a:schemeClr>
          </a:solidFill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cap="none" dirty="0">
                <a:solidFill>
                  <a:schemeClr val="tx1"/>
                </a:solidFill>
              </a:rPr>
              <a:t>“Father, tell me the secret.”</a:t>
            </a:r>
          </a:p>
        </p:txBody>
      </p:sp>
    </p:spTree>
    <p:extLst>
      <p:ext uri="{BB962C8B-B14F-4D97-AF65-F5344CB8AC3E}">
        <p14:creationId xmlns:p14="http://schemas.microsoft.com/office/powerpoint/2010/main" val="2032449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3CF33A-736D-F857-534A-700856690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50" r="24301"/>
          <a:stretch/>
        </p:blipFill>
        <p:spPr>
          <a:xfrm>
            <a:off x="6096000" y="0"/>
            <a:ext cx="6095979" cy="68656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6EFB6C-C897-B72F-1CE3-8C1C7F5662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97" r="15847" b="-1"/>
          <a:stretch/>
        </p:blipFill>
        <p:spPr>
          <a:xfrm>
            <a:off x="0" y="10"/>
            <a:ext cx="609600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2038E8-8954-3781-6E8B-B5C7632F9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732638"/>
            <a:ext cx="6095979" cy="2132991"/>
          </a:xfrm>
          <a:solidFill>
            <a:schemeClr val="bg1">
              <a:alpha val="60000"/>
            </a:schemeClr>
          </a:solidFill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 sz="3800" cap="none" dirty="0">
                <a:solidFill>
                  <a:schemeClr val="tx1"/>
                </a:solidFill>
              </a:rPr>
              <a:t>“There is a silver powder that grows on the back of banana Leaves. Collect two pounds of this silver.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7C202A-3ED9-E80C-B676-3A170852F032}"/>
              </a:ext>
            </a:extLst>
          </p:cNvPr>
          <p:cNvSpPr txBox="1">
            <a:spLocks/>
          </p:cNvSpPr>
          <p:nvPr/>
        </p:nvSpPr>
        <p:spPr>
          <a:xfrm>
            <a:off x="6248390" y="4870452"/>
            <a:ext cx="5618216" cy="1645920"/>
          </a:xfrm>
          <a:prstGeom prst="rect">
            <a:avLst/>
          </a:prstGeom>
          <a:solidFill>
            <a:schemeClr val="bg1">
              <a:alpha val="60000"/>
            </a:schemeClr>
          </a:solidFill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cap="none" dirty="0">
                <a:solidFill>
                  <a:schemeClr val="tx1"/>
                </a:solidFill>
              </a:rPr>
              <a:t>“Father, that will take hundred of banana plants.”</a:t>
            </a:r>
          </a:p>
        </p:txBody>
      </p:sp>
    </p:spTree>
    <p:extLst>
      <p:ext uri="{BB962C8B-B14F-4D97-AF65-F5344CB8AC3E}">
        <p14:creationId xmlns:p14="http://schemas.microsoft.com/office/powerpoint/2010/main" val="1896681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3CF33A-736D-F857-534A-700856690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48" b="1224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01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8EDDD3-C548-48EF-B3CA-B290B1719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1CFDC1-E640-9277-D78F-7527453A2F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26" r="-2" b="12825"/>
          <a:stretch/>
        </p:blipFill>
        <p:spPr>
          <a:xfrm rot="5400000">
            <a:off x="-1160931" y="1524195"/>
            <a:ext cx="6524936" cy="38096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7DE853-7C95-809F-83C5-0922BBD22B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99" r="-2" b="11197"/>
          <a:stretch/>
        </p:blipFill>
        <p:spPr>
          <a:xfrm rot="5400000">
            <a:off x="2832838" y="1530192"/>
            <a:ext cx="6524936" cy="37976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30F299-7D50-8DE8-9780-B6448C76D3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7992" b="2"/>
          <a:stretch/>
        </p:blipFill>
        <p:spPr>
          <a:xfrm rot="5400000">
            <a:off x="8514423" y="-164544"/>
            <a:ext cx="3160653" cy="38228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157554-D530-3C83-4ADD-7C3FAA8AAB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975" b="2"/>
          <a:stretch/>
        </p:blipFill>
        <p:spPr>
          <a:xfrm>
            <a:off x="8183346" y="3506741"/>
            <a:ext cx="3822808" cy="318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79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E95F08-FCDD-28BF-3D97-619C2BE6E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69282"/>
            <a:ext cx="8991600" cy="1558926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600" cap="none" dirty="0">
                <a:solidFill>
                  <a:srgbClr val="262626"/>
                </a:solidFill>
              </a:rPr>
              <a:t>“Son, bring me some dirt. And bring me my daughter.”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3F0D66-6C1E-22B6-03DE-B8F43A2609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84" b="14803"/>
          <a:stretch/>
        </p:blipFill>
        <p:spPr>
          <a:xfrm>
            <a:off x="1556004" y="1029792"/>
            <a:ext cx="4297680" cy="24174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ED50985-AF3B-F244-7676-CDF1BE07D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316" y="900859"/>
            <a:ext cx="4297680" cy="267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33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7F69-4713-9606-94A7-D8BE7F5A9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8969" y="2386744"/>
            <a:ext cx="5928358" cy="1645920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600" cap="none" dirty="0">
                <a:solidFill>
                  <a:srgbClr val="262626"/>
                </a:solidFill>
              </a:rPr>
              <a:t>“Daughter, what did you do with the bananas?”</a:t>
            </a:r>
          </a:p>
        </p:txBody>
      </p:sp>
      <p:pic>
        <p:nvPicPr>
          <p:cNvPr id="3" name="Picture 2" descr="A bunch of bananas&#10;&#10;Description automatically generated with medium confidence">
            <a:extLst>
              <a:ext uri="{FF2B5EF4-FFF2-40B4-BE49-F238E27FC236}">
                <a16:creationId xmlns:a16="http://schemas.microsoft.com/office/drawing/2014/main" id="{0054D6BF-3E98-5854-ED69-59C755ED24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72" r="2" b="11346"/>
          <a:stretch/>
        </p:blipFill>
        <p:spPr>
          <a:xfrm>
            <a:off x="20" y="10"/>
            <a:ext cx="465427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98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indoor, oven, stove&#10;&#10;Description automatically generated">
            <a:extLst>
              <a:ext uri="{FF2B5EF4-FFF2-40B4-BE49-F238E27FC236}">
                <a16:creationId xmlns:a16="http://schemas.microsoft.com/office/drawing/2014/main" id="{D35EBEEF-2DCC-2D2A-827E-17E9426FE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47" r="24586"/>
          <a:stretch/>
        </p:blipFill>
        <p:spPr>
          <a:xfrm>
            <a:off x="7764167" y="0"/>
            <a:ext cx="6095979" cy="6865629"/>
          </a:xfrm>
          <a:prstGeom prst="rect">
            <a:avLst/>
          </a:prstGeom>
        </p:spPr>
      </p:pic>
      <p:pic>
        <p:nvPicPr>
          <p:cNvPr id="5" name="Content Placeholder 4" descr="A picture containing person&#10;&#10;Description automatically generated">
            <a:extLst>
              <a:ext uri="{FF2B5EF4-FFF2-40B4-BE49-F238E27FC236}">
                <a16:creationId xmlns:a16="http://schemas.microsoft.com/office/drawing/2014/main" id="{0FFA287C-8BE6-C8E1-6EEF-62309045079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t="16927" r="-2" b="7978"/>
          <a:stretch/>
        </p:blipFill>
        <p:spPr>
          <a:xfrm>
            <a:off x="-1643453" y="10"/>
            <a:ext cx="6096001" cy="6857990"/>
          </a:xfrm>
          <a:prstGeom prst="rect">
            <a:avLst/>
          </a:prstGeom>
        </p:spPr>
      </p:pic>
      <p:pic>
        <p:nvPicPr>
          <p:cNvPr id="13" name="Picture 12" descr="A bunch of bananas&#10;&#10;Description automatically generated with medium confidence">
            <a:extLst>
              <a:ext uri="{FF2B5EF4-FFF2-40B4-BE49-F238E27FC236}">
                <a16:creationId xmlns:a16="http://schemas.microsoft.com/office/drawing/2014/main" id="{7678A17D-AA16-7C36-32FB-4B0480D8B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410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, oven, stove&#10;&#10;Description automatically generated">
            <a:extLst>
              <a:ext uri="{FF2B5EF4-FFF2-40B4-BE49-F238E27FC236}">
                <a16:creationId xmlns:a16="http://schemas.microsoft.com/office/drawing/2014/main" id="{C0957EB3-6E55-4C97-BD0A-A2AFF5054E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7865" b="78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38A311-31E9-37C4-D552-5A4709BFA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chemeClr val="bg1"/>
          </a:solidFill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pPr algn="ctr"/>
            <a:r>
              <a:rPr lang="en-US" sz="3800" dirty="0">
                <a:solidFill>
                  <a:schemeClr val="tx1"/>
                </a:solidFill>
              </a:rPr>
              <a:t>You can’t turn dirt into Gold — you have to work for it.</a:t>
            </a:r>
          </a:p>
        </p:txBody>
      </p:sp>
    </p:spTree>
    <p:extLst>
      <p:ext uri="{BB962C8B-B14F-4D97-AF65-F5344CB8AC3E}">
        <p14:creationId xmlns:p14="http://schemas.microsoft.com/office/powerpoint/2010/main" val="539459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3BD554-763A-F505-A53E-6525F45CC5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1" r="-3" b="-3"/>
          <a:stretch/>
        </p:blipFill>
        <p:spPr>
          <a:xfrm>
            <a:off x="-1" y="10"/>
            <a:ext cx="7501389" cy="4571990"/>
          </a:xfrm>
          <a:prstGeom prst="rect">
            <a:avLst/>
          </a:prstGeom>
        </p:spPr>
      </p:pic>
      <p:pic>
        <p:nvPicPr>
          <p:cNvPr id="5" name="Picture 4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819439A4-BA4F-F2A4-033A-DA3F7BEE9A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11" r="26109" b="3"/>
          <a:stretch/>
        </p:blipFill>
        <p:spPr>
          <a:xfrm>
            <a:off x="7501388" y="10"/>
            <a:ext cx="4690612" cy="4571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141D7A-062E-B82D-905C-0C63990A4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4210729"/>
            <a:ext cx="12192001" cy="2647271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>
                <a:solidFill>
                  <a:srgbClr val="262626"/>
                </a:solidFill>
              </a:rPr>
              <a:t>the ELC, your teachers, your classmates</a:t>
            </a:r>
          </a:p>
        </p:txBody>
      </p:sp>
    </p:spTree>
    <p:extLst>
      <p:ext uri="{BB962C8B-B14F-4D97-AF65-F5344CB8AC3E}">
        <p14:creationId xmlns:p14="http://schemas.microsoft.com/office/powerpoint/2010/main" val="2888247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group of people posing for a photo&#10;&#10;Description automatically generated">
            <a:extLst>
              <a:ext uri="{FF2B5EF4-FFF2-40B4-BE49-F238E27FC236}">
                <a16:creationId xmlns:a16="http://schemas.microsoft.com/office/drawing/2014/main" id="{7704366B-FB96-904A-CF95-894CB1C2A9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41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1B761F-BC86-79F5-3623-20111F1F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512106"/>
            <a:ext cx="8991600" cy="1645920"/>
          </a:xfrm>
          <a:solidFill>
            <a:schemeClr val="tx1">
              <a:alpha val="8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Learning is up to you. </a:t>
            </a:r>
          </a:p>
        </p:txBody>
      </p:sp>
    </p:spTree>
    <p:extLst>
      <p:ext uri="{BB962C8B-B14F-4D97-AF65-F5344CB8AC3E}">
        <p14:creationId xmlns:p14="http://schemas.microsoft.com/office/powerpoint/2010/main" val="2566995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2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Wood human figure">
            <a:extLst>
              <a:ext uri="{FF2B5EF4-FFF2-40B4-BE49-F238E27FC236}">
                <a16:creationId xmlns:a16="http://schemas.microsoft.com/office/drawing/2014/main" id="{E2D571AE-F042-E5EB-0262-1BBDB703AF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r="1" b="16244"/>
          <a:stretch/>
        </p:blipFill>
        <p:spPr>
          <a:xfrm>
            <a:off x="-74645" y="10"/>
            <a:ext cx="12266645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4EC6B62-8D18-47C6-815A-17919789F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50443" y="-1383557"/>
            <a:ext cx="6858000" cy="9625112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55000">
                <a:srgbClr val="000000">
                  <a:alpha val="46000"/>
                </a:srgbClr>
              </a:gs>
              <a:gs pos="0">
                <a:srgbClr val="000000">
                  <a:alpha val="6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5EEDD0-1928-1BCC-3D0E-4FF7D5293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742" y="663960"/>
            <a:ext cx="6787658" cy="35941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5400" dirty="0">
                <a:solidFill>
                  <a:srgbClr val="FFFFFF"/>
                </a:solidFill>
              </a:rPr>
              <a:t>What is ONE thing you would like to do or change in the next two weeks?</a:t>
            </a: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0EE1950E-A750-4EB6-943D-2FE814B8F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2630" cy="2848482"/>
          </a:xfrm>
          <a:custGeom>
            <a:avLst/>
            <a:gdLst>
              <a:gd name="connsiteX0" fmla="*/ 1193013 w 2432630"/>
              <a:gd name="connsiteY0" fmla="*/ 1609830 h 2848482"/>
              <a:gd name="connsiteX1" fmla="*/ 1452520 w 2432630"/>
              <a:gd name="connsiteY1" fmla="*/ 1771993 h 2848482"/>
              <a:gd name="connsiteX2" fmla="*/ 1333256 w 2432630"/>
              <a:gd name="connsiteY2" fmla="*/ 2217094 h 2848482"/>
              <a:gd name="connsiteX3" fmla="*/ 888154 w 2432630"/>
              <a:gd name="connsiteY3" fmla="*/ 2097829 h 2848482"/>
              <a:gd name="connsiteX4" fmla="*/ 1007419 w 2432630"/>
              <a:gd name="connsiteY4" fmla="*/ 1652728 h 2848482"/>
              <a:gd name="connsiteX5" fmla="*/ 1193013 w 2432630"/>
              <a:gd name="connsiteY5" fmla="*/ 1609830 h 2848482"/>
              <a:gd name="connsiteX6" fmla="*/ 1721013 w 2432630"/>
              <a:gd name="connsiteY6" fmla="*/ 1345937 h 2848482"/>
              <a:gd name="connsiteX7" fmla="*/ 1880524 w 2432630"/>
              <a:gd name="connsiteY7" fmla="*/ 1425334 h 2848482"/>
              <a:gd name="connsiteX8" fmla="*/ 1821528 w 2432630"/>
              <a:gd name="connsiteY8" fmla="*/ 1645511 h 2848482"/>
              <a:gd name="connsiteX9" fmla="*/ 1601350 w 2432630"/>
              <a:gd name="connsiteY9" fmla="*/ 1586514 h 2848482"/>
              <a:gd name="connsiteX10" fmla="*/ 1660347 w 2432630"/>
              <a:gd name="connsiteY10" fmla="*/ 1366337 h 2848482"/>
              <a:gd name="connsiteX11" fmla="*/ 1721013 w 2432630"/>
              <a:gd name="connsiteY11" fmla="*/ 1345937 h 2848482"/>
              <a:gd name="connsiteX12" fmla="*/ 0 w 2432630"/>
              <a:gd name="connsiteY12" fmla="*/ 0 h 2848482"/>
              <a:gd name="connsiteX13" fmla="*/ 2420476 w 2432630"/>
              <a:gd name="connsiteY13" fmla="*/ 0 h 2848482"/>
              <a:gd name="connsiteX14" fmla="*/ 2431096 w 2432630"/>
              <a:gd name="connsiteY14" fmla="*/ 94052 h 2848482"/>
              <a:gd name="connsiteX15" fmla="*/ 2426545 w 2432630"/>
              <a:gd name="connsiteY15" fmla="*/ 261706 h 2848482"/>
              <a:gd name="connsiteX16" fmla="*/ 1347411 w 2432630"/>
              <a:gd name="connsiteY16" fmla="*/ 1289202 h 2848482"/>
              <a:gd name="connsiteX17" fmla="*/ 678423 w 2432630"/>
              <a:gd name="connsiteY17" fmla="*/ 1606118 h 2848482"/>
              <a:gd name="connsiteX18" fmla="*/ 284014 w 2432630"/>
              <a:gd name="connsiteY18" fmla="*/ 2398976 h 2848482"/>
              <a:gd name="connsiteX19" fmla="*/ 97407 w 2432630"/>
              <a:gd name="connsiteY19" fmla="*/ 2742323 h 2848482"/>
              <a:gd name="connsiteX20" fmla="*/ 0 w 2432630"/>
              <a:gd name="connsiteY20" fmla="*/ 2848482 h 28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2630" h="2848482">
                <a:moveTo>
                  <a:pt x="1193013" y="1609830"/>
                </a:moveTo>
                <a:cubicBezTo>
                  <a:pt x="1297352" y="1617205"/>
                  <a:pt x="1396284" y="1674588"/>
                  <a:pt x="1452520" y="1771993"/>
                </a:cubicBezTo>
                <a:cubicBezTo>
                  <a:pt x="1542498" y="1927838"/>
                  <a:pt x="1489101" y="2127117"/>
                  <a:pt x="1333256" y="2217094"/>
                </a:cubicBezTo>
                <a:cubicBezTo>
                  <a:pt x="1177410" y="2307071"/>
                  <a:pt x="978131" y="2253675"/>
                  <a:pt x="888154" y="2097829"/>
                </a:cubicBezTo>
                <a:cubicBezTo>
                  <a:pt x="798176" y="1941984"/>
                  <a:pt x="851572" y="1742705"/>
                  <a:pt x="1007419" y="1652728"/>
                </a:cubicBezTo>
                <a:cubicBezTo>
                  <a:pt x="1065861" y="1618986"/>
                  <a:pt x="1130410" y="1605406"/>
                  <a:pt x="1193013" y="1609830"/>
                </a:cubicBezTo>
                <a:close/>
                <a:moveTo>
                  <a:pt x="1721013" y="1345937"/>
                </a:moveTo>
                <a:cubicBezTo>
                  <a:pt x="1783347" y="1338202"/>
                  <a:pt x="1847142" y="1367515"/>
                  <a:pt x="1880524" y="1425334"/>
                </a:cubicBezTo>
                <a:cubicBezTo>
                  <a:pt x="1925033" y="1502425"/>
                  <a:pt x="1898619" y="1601002"/>
                  <a:pt x="1821528" y="1645511"/>
                </a:cubicBezTo>
                <a:cubicBezTo>
                  <a:pt x="1744436" y="1690020"/>
                  <a:pt x="1645859" y="1663606"/>
                  <a:pt x="1601350" y="1586514"/>
                </a:cubicBezTo>
                <a:cubicBezTo>
                  <a:pt x="1556841" y="1509423"/>
                  <a:pt x="1583254" y="1410846"/>
                  <a:pt x="1660347" y="1366337"/>
                </a:cubicBezTo>
                <a:cubicBezTo>
                  <a:pt x="1679620" y="1355210"/>
                  <a:pt x="1700235" y="1348515"/>
                  <a:pt x="1721013" y="1345937"/>
                </a:cubicBezTo>
                <a:close/>
                <a:moveTo>
                  <a:pt x="0" y="0"/>
                </a:moveTo>
                <a:lnTo>
                  <a:pt x="2420476" y="0"/>
                </a:lnTo>
                <a:lnTo>
                  <a:pt x="2431096" y="94052"/>
                </a:lnTo>
                <a:cubicBezTo>
                  <a:pt x="2434004" y="150699"/>
                  <a:pt x="2432933" y="206775"/>
                  <a:pt x="2426545" y="261706"/>
                </a:cubicBezTo>
                <a:cubicBezTo>
                  <a:pt x="2360669" y="828256"/>
                  <a:pt x="1972176" y="1172577"/>
                  <a:pt x="1347411" y="1289202"/>
                </a:cubicBezTo>
                <a:cubicBezTo>
                  <a:pt x="1096744" y="1336043"/>
                  <a:pt x="825156" y="1376752"/>
                  <a:pt x="678423" y="1606118"/>
                </a:cubicBezTo>
                <a:cubicBezTo>
                  <a:pt x="520257" y="1853673"/>
                  <a:pt x="394149" y="2125038"/>
                  <a:pt x="284014" y="2398976"/>
                </a:cubicBezTo>
                <a:cubicBezTo>
                  <a:pt x="233465" y="2524954"/>
                  <a:pt x="173906" y="2641107"/>
                  <a:pt x="97407" y="2742323"/>
                </a:cubicBezTo>
                <a:lnTo>
                  <a:pt x="0" y="284848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393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93A95D-84EA-2849-B229-C7A923ED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752" y="552782"/>
            <a:ext cx="5919373" cy="1611920"/>
          </a:xfrm>
        </p:spPr>
        <p:txBody>
          <a:bodyPr>
            <a:normAutofit/>
          </a:bodyPr>
          <a:lstStyle/>
          <a:p>
            <a:r>
              <a:rPr lang="en-US" dirty="0"/>
              <a:t>Examples</a:t>
            </a:r>
          </a:p>
        </p:txBody>
      </p:sp>
      <p:pic>
        <p:nvPicPr>
          <p:cNvPr id="5" name="Picture 4" descr="Abstract blurred public library with bookshelves">
            <a:extLst>
              <a:ext uri="{FF2B5EF4-FFF2-40B4-BE49-F238E27FC236}">
                <a16:creationId xmlns:a16="http://schemas.microsoft.com/office/drawing/2014/main" id="{2E7164CF-739B-6E82-462A-6F6CC4A728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39" r="33378" b="-1"/>
          <a:stretch/>
        </p:blipFill>
        <p:spPr>
          <a:xfrm>
            <a:off x="20" y="10"/>
            <a:ext cx="5710632" cy="6857990"/>
          </a:xfrm>
          <a:custGeom>
            <a:avLst/>
            <a:gdLst/>
            <a:ahLst/>
            <a:cxnLst/>
            <a:rect l="l" t="t" r="r" b="b"/>
            <a:pathLst>
              <a:path w="5710652" h="6858000">
                <a:moveTo>
                  <a:pt x="4831301" y="0"/>
                </a:moveTo>
                <a:lnTo>
                  <a:pt x="5696109" y="0"/>
                </a:lnTo>
                <a:lnTo>
                  <a:pt x="5706418" y="42969"/>
                </a:lnTo>
                <a:cubicBezTo>
                  <a:pt x="5714414" y="100391"/>
                  <a:pt x="5711283" y="160329"/>
                  <a:pt x="5695333" y="219852"/>
                </a:cubicBezTo>
                <a:cubicBezTo>
                  <a:pt x="5631536" y="457945"/>
                  <a:pt x="5386806" y="599240"/>
                  <a:pt x="5148712" y="535443"/>
                </a:cubicBezTo>
                <a:cubicBezTo>
                  <a:pt x="4940381" y="479621"/>
                  <a:pt x="4806160" y="285271"/>
                  <a:pt x="4818599" y="78052"/>
                </a:cubicBezTo>
                <a:close/>
                <a:moveTo>
                  <a:pt x="0" y="0"/>
                </a:moveTo>
                <a:lnTo>
                  <a:pt x="545808" y="0"/>
                </a:lnTo>
                <a:lnTo>
                  <a:pt x="4212872" y="0"/>
                </a:lnTo>
                <a:lnTo>
                  <a:pt x="4204748" y="184996"/>
                </a:lnTo>
                <a:cubicBezTo>
                  <a:pt x="4203390" y="263520"/>
                  <a:pt x="4204263" y="341910"/>
                  <a:pt x="4207775" y="419995"/>
                </a:cubicBezTo>
                <a:cubicBezTo>
                  <a:pt x="4220964" y="709488"/>
                  <a:pt x="4449625" y="891535"/>
                  <a:pt x="4655737" y="1068099"/>
                </a:cubicBezTo>
                <a:cubicBezTo>
                  <a:pt x="5169527" y="1508061"/>
                  <a:pt x="5344373" y="2032158"/>
                  <a:pt x="5103604" y="2589405"/>
                </a:cubicBezTo>
                <a:cubicBezTo>
                  <a:pt x="5010230" y="2805523"/>
                  <a:pt x="4828675" y="2993264"/>
                  <a:pt x="4657611" y="3164269"/>
                </a:cubicBezTo>
                <a:cubicBezTo>
                  <a:pt x="4198817" y="3622744"/>
                  <a:pt x="4217616" y="4154456"/>
                  <a:pt x="4499219" y="4641255"/>
                </a:cubicBezTo>
                <a:cubicBezTo>
                  <a:pt x="4699839" y="4986832"/>
                  <a:pt x="4940395" y="5311556"/>
                  <a:pt x="5110950" y="5670858"/>
                </a:cubicBezTo>
                <a:cubicBezTo>
                  <a:pt x="5277001" y="6019042"/>
                  <a:pt x="5375520" y="6366409"/>
                  <a:pt x="5396522" y="6707670"/>
                </a:cubicBezTo>
                <a:lnTo>
                  <a:pt x="539889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D84DA-FA79-2876-4040-5EF958ED3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5083" y="2391995"/>
            <a:ext cx="5904056" cy="3174788"/>
          </a:xfrm>
        </p:spPr>
        <p:txBody>
          <a:bodyPr anchor="t"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Play never have I ever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Match my teaching to my philosophy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Engage students in a variety of activities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Try task-based learning.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Use readers’ theater in my class.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Stop using grammar drills.</a:t>
            </a:r>
          </a:p>
        </p:txBody>
      </p:sp>
    </p:spTree>
    <p:extLst>
      <p:ext uri="{BB962C8B-B14F-4D97-AF65-F5344CB8AC3E}">
        <p14:creationId xmlns:p14="http://schemas.microsoft.com/office/powerpoint/2010/main" val="2794520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74BEF-8339-39C2-A08B-5E71A7C25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with the person next to you.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34CE9-0E0D-146D-4E5B-EC7F07E04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68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8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9" name="Background Fill">
            <a:extLst>
              <a:ext uri="{FF2B5EF4-FFF2-40B4-BE49-F238E27FC236}">
                <a16:creationId xmlns:a16="http://schemas.microsoft.com/office/drawing/2014/main" id="{077F0382-62A9-4892-8762-DE9257672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4">
            <a:extLst>
              <a:ext uri="{FF2B5EF4-FFF2-40B4-BE49-F238E27FC236}">
                <a16:creationId xmlns:a16="http://schemas.microsoft.com/office/drawing/2014/main" id="{93449CBA-4E79-4D04-90E8-F06D2CBBEA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9528226" cy="6457764"/>
          </a:xfrm>
          <a:custGeom>
            <a:avLst/>
            <a:gdLst>
              <a:gd name="connsiteX0" fmla="*/ 2736475 w 9528226"/>
              <a:gd name="connsiteY0" fmla="*/ 4943824 h 6457764"/>
              <a:gd name="connsiteX1" fmla="*/ 3063896 w 9528226"/>
              <a:gd name="connsiteY1" fmla="*/ 5271245 h 6457764"/>
              <a:gd name="connsiteX2" fmla="*/ 2736475 w 9528226"/>
              <a:gd name="connsiteY2" fmla="*/ 5598667 h 6457764"/>
              <a:gd name="connsiteX3" fmla="*/ 2409054 w 9528226"/>
              <a:gd name="connsiteY3" fmla="*/ 5271245 h 6457764"/>
              <a:gd name="connsiteX4" fmla="*/ 2736475 w 9528226"/>
              <a:gd name="connsiteY4" fmla="*/ 4943824 h 6457764"/>
              <a:gd name="connsiteX5" fmla="*/ 44916 w 9528226"/>
              <a:gd name="connsiteY5" fmla="*/ 1742226 h 6457764"/>
              <a:gd name="connsiteX6" fmla="*/ 467728 w 9528226"/>
              <a:gd name="connsiteY6" fmla="*/ 2165037 h 6457764"/>
              <a:gd name="connsiteX7" fmla="*/ 44916 w 9528226"/>
              <a:gd name="connsiteY7" fmla="*/ 2587850 h 6457764"/>
              <a:gd name="connsiteX8" fmla="*/ 0 w 9528226"/>
              <a:gd name="connsiteY8" fmla="*/ 2583322 h 6457764"/>
              <a:gd name="connsiteX9" fmla="*/ 0 w 9528226"/>
              <a:gd name="connsiteY9" fmla="*/ 1746754 h 6457764"/>
              <a:gd name="connsiteX10" fmla="*/ 8146150 w 9528226"/>
              <a:gd name="connsiteY10" fmla="*/ 164844 h 6457764"/>
              <a:gd name="connsiteX11" fmla="*/ 8568962 w 9528226"/>
              <a:gd name="connsiteY11" fmla="*/ 587657 h 6457764"/>
              <a:gd name="connsiteX12" fmla="*/ 8146150 w 9528226"/>
              <a:gd name="connsiteY12" fmla="*/ 1010469 h 6457764"/>
              <a:gd name="connsiteX13" fmla="*/ 7723339 w 9528226"/>
              <a:gd name="connsiteY13" fmla="*/ 587657 h 6457764"/>
              <a:gd name="connsiteX14" fmla="*/ 8146150 w 9528226"/>
              <a:gd name="connsiteY14" fmla="*/ 164844 h 6457764"/>
              <a:gd name="connsiteX15" fmla="*/ 0 w 9528226"/>
              <a:gd name="connsiteY15" fmla="*/ 0 h 6457764"/>
              <a:gd name="connsiteX16" fmla="*/ 3639996 w 9528226"/>
              <a:gd name="connsiteY16" fmla="*/ 0 h 6457764"/>
              <a:gd name="connsiteX17" fmla="*/ 3807018 w 9528226"/>
              <a:gd name="connsiteY17" fmla="*/ 175279 h 6457764"/>
              <a:gd name="connsiteX18" fmla="*/ 5197388 w 9528226"/>
              <a:gd name="connsiteY18" fmla="*/ 392484 h 6457764"/>
              <a:gd name="connsiteX19" fmla="*/ 5832777 w 9528226"/>
              <a:gd name="connsiteY19" fmla="*/ 125323 h 6457764"/>
              <a:gd name="connsiteX20" fmla="*/ 7115053 w 9528226"/>
              <a:gd name="connsiteY20" fmla="*/ 908157 h 6457764"/>
              <a:gd name="connsiteX21" fmla="*/ 7598273 w 9528226"/>
              <a:gd name="connsiteY21" fmla="*/ 1476979 h 6457764"/>
              <a:gd name="connsiteX22" fmla="*/ 8473354 w 9528226"/>
              <a:gd name="connsiteY22" fmla="*/ 1654191 h 6457764"/>
              <a:gd name="connsiteX23" fmla="*/ 9178759 w 9528226"/>
              <a:gd name="connsiteY23" fmla="*/ 1960834 h 6457764"/>
              <a:gd name="connsiteX24" fmla="*/ 9526671 w 9528226"/>
              <a:gd name="connsiteY24" fmla="*/ 3063087 h 6457764"/>
              <a:gd name="connsiteX25" fmla="*/ 9462277 w 9528226"/>
              <a:gd name="connsiteY25" fmla="*/ 3629482 h 6457764"/>
              <a:gd name="connsiteX26" fmla="*/ 7101893 w 9528226"/>
              <a:gd name="connsiteY26" fmla="*/ 4935013 h 6457764"/>
              <a:gd name="connsiteX27" fmla="*/ 6030051 w 9528226"/>
              <a:gd name="connsiteY27" fmla="*/ 5522745 h 6457764"/>
              <a:gd name="connsiteX28" fmla="*/ 5858074 w 9528226"/>
              <a:gd name="connsiteY28" fmla="*/ 6061031 h 6457764"/>
              <a:gd name="connsiteX29" fmla="*/ 4505781 w 9528226"/>
              <a:gd name="connsiteY29" fmla="*/ 6237222 h 6457764"/>
              <a:gd name="connsiteX30" fmla="*/ 4059488 w 9528226"/>
              <a:gd name="connsiteY30" fmla="*/ 5699959 h 6457764"/>
              <a:gd name="connsiteX31" fmla="*/ 3327506 w 9528226"/>
              <a:gd name="connsiteY31" fmla="*/ 4873812 h 6457764"/>
              <a:gd name="connsiteX32" fmla="*/ 2072827 w 9528226"/>
              <a:gd name="connsiteY32" fmla="*/ 4690594 h 6457764"/>
              <a:gd name="connsiteX33" fmla="*/ 645786 w 9528226"/>
              <a:gd name="connsiteY33" fmla="*/ 4468278 h 6457764"/>
              <a:gd name="connsiteX34" fmla="*/ 230030 w 9528226"/>
              <a:gd name="connsiteY34" fmla="*/ 3226886 h 6457764"/>
              <a:gd name="connsiteX35" fmla="*/ 685140 w 9528226"/>
              <a:gd name="connsiteY35" fmla="*/ 2483788 h 6457764"/>
              <a:gd name="connsiteX36" fmla="*/ 659586 w 9528226"/>
              <a:gd name="connsiteY36" fmla="*/ 1810196 h 6457764"/>
              <a:gd name="connsiteX37" fmla="*/ 135739 w 9528226"/>
              <a:gd name="connsiteY37" fmla="*/ 1164458 h 6457764"/>
              <a:gd name="connsiteX38" fmla="*/ 72 w 9528226"/>
              <a:gd name="connsiteY38" fmla="*/ 997841 h 6457764"/>
              <a:gd name="connsiteX39" fmla="*/ 0 w 9528226"/>
              <a:gd name="connsiteY39" fmla="*/ 997725 h 645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528226" h="6457764">
                <a:moveTo>
                  <a:pt x="2736475" y="4943824"/>
                </a:moveTo>
                <a:cubicBezTo>
                  <a:pt x="2917304" y="4943824"/>
                  <a:pt x="3063896" y="5090416"/>
                  <a:pt x="3063896" y="5271245"/>
                </a:cubicBezTo>
                <a:cubicBezTo>
                  <a:pt x="3063896" y="5452075"/>
                  <a:pt x="2917304" y="5598667"/>
                  <a:pt x="2736475" y="5598667"/>
                </a:cubicBezTo>
                <a:cubicBezTo>
                  <a:pt x="2555645" y="5598667"/>
                  <a:pt x="2409054" y="5452075"/>
                  <a:pt x="2409054" y="5271245"/>
                </a:cubicBezTo>
                <a:cubicBezTo>
                  <a:pt x="2409054" y="5090416"/>
                  <a:pt x="2555645" y="4943824"/>
                  <a:pt x="2736475" y="4943824"/>
                </a:cubicBezTo>
                <a:close/>
                <a:moveTo>
                  <a:pt x="44916" y="1742226"/>
                </a:moveTo>
                <a:cubicBezTo>
                  <a:pt x="278428" y="1742226"/>
                  <a:pt x="467728" y="1931525"/>
                  <a:pt x="467728" y="2165037"/>
                </a:cubicBezTo>
                <a:cubicBezTo>
                  <a:pt x="467728" y="2398550"/>
                  <a:pt x="278428" y="2587850"/>
                  <a:pt x="44916" y="2587850"/>
                </a:cubicBezTo>
                <a:lnTo>
                  <a:pt x="0" y="2583322"/>
                </a:lnTo>
                <a:lnTo>
                  <a:pt x="0" y="1746754"/>
                </a:lnTo>
                <a:close/>
                <a:moveTo>
                  <a:pt x="8146150" y="164844"/>
                </a:moveTo>
                <a:cubicBezTo>
                  <a:pt x="8379663" y="164844"/>
                  <a:pt x="8568962" y="354144"/>
                  <a:pt x="8568962" y="587657"/>
                </a:cubicBezTo>
                <a:cubicBezTo>
                  <a:pt x="8568962" y="821169"/>
                  <a:pt x="8379663" y="1010469"/>
                  <a:pt x="8146150" y="1010469"/>
                </a:cubicBezTo>
                <a:cubicBezTo>
                  <a:pt x="7912638" y="1010469"/>
                  <a:pt x="7723339" y="821169"/>
                  <a:pt x="7723339" y="587657"/>
                </a:cubicBezTo>
                <a:cubicBezTo>
                  <a:pt x="7723339" y="354144"/>
                  <a:pt x="7912638" y="164844"/>
                  <a:pt x="8146150" y="164844"/>
                </a:cubicBezTo>
                <a:close/>
                <a:moveTo>
                  <a:pt x="0" y="0"/>
                </a:moveTo>
                <a:lnTo>
                  <a:pt x="3639996" y="0"/>
                </a:lnTo>
                <a:lnTo>
                  <a:pt x="3807018" y="175279"/>
                </a:lnTo>
                <a:cubicBezTo>
                  <a:pt x="4183423" y="552322"/>
                  <a:pt x="4665363" y="699894"/>
                  <a:pt x="5197388" y="392484"/>
                </a:cubicBezTo>
                <a:cubicBezTo>
                  <a:pt x="5395811" y="277877"/>
                  <a:pt x="5612122" y="157775"/>
                  <a:pt x="5832777" y="125323"/>
                </a:cubicBezTo>
                <a:cubicBezTo>
                  <a:pt x="6401726" y="41635"/>
                  <a:pt x="6838437" y="330133"/>
                  <a:pt x="7115053" y="908157"/>
                </a:cubicBezTo>
                <a:cubicBezTo>
                  <a:pt x="7226084" y="1140054"/>
                  <a:pt x="7336603" y="1393929"/>
                  <a:pt x="7598273" y="1476979"/>
                </a:cubicBezTo>
                <a:cubicBezTo>
                  <a:pt x="7880639" y="1566416"/>
                  <a:pt x="8177826" y="1618417"/>
                  <a:pt x="8473354" y="1654191"/>
                </a:cubicBezTo>
                <a:cubicBezTo>
                  <a:pt x="8745115" y="1686900"/>
                  <a:pt x="8988003" y="1764967"/>
                  <a:pt x="9178759" y="1960834"/>
                </a:cubicBezTo>
                <a:cubicBezTo>
                  <a:pt x="9477863" y="2267988"/>
                  <a:pt x="9539448" y="2652569"/>
                  <a:pt x="9526671" y="3063087"/>
                </a:cubicBezTo>
                <a:cubicBezTo>
                  <a:pt x="9506611" y="3252950"/>
                  <a:pt x="9516705" y="3450734"/>
                  <a:pt x="9462277" y="3629482"/>
                </a:cubicBezTo>
                <a:cubicBezTo>
                  <a:pt x="9144391" y="4672578"/>
                  <a:pt x="8300867" y="5284458"/>
                  <a:pt x="7101893" y="4935013"/>
                </a:cubicBezTo>
                <a:cubicBezTo>
                  <a:pt x="6689459" y="4815806"/>
                  <a:pt x="6122554" y="4981393"/>
                  <a:pt x="6030051" y="5522745"/>
                </a:cubicBezTo>
                <a:cubicBezTo>
                  <a:pt x="5998619" y="5707753"/>
                  <a:pt x="5957222" y="5907709"/>
                  <a:pt x="5858074" y="6061031"/>
                </a:cubicBezTo>
                <a:cubicBezTo>
                  <a:pt x="5634355" y="6406131"/>
                  <a:pt x="4922430" y="6658856"/>
                  <a:pt x="4505781" y="6237222"/>
                </a:cubicBezTo>
                <a:cubicBezTo>
                  <a:pt x="4342749" y="6072274"/>
                  <a:pt x="4209998" y="5877683"/>
                  <a:pt x="4059488" y="5699959"/>
                </a:cubicBezTo>
                <a:cubicBezTo>
                  <a:pt x="3820689" y="5418359"/>
                  <a:pt x="3618433" y="5084374"/>
                  <a:pt x="3327506" y="4873812"/>
                </a:cubicBezTo>
                <a:cubicBezTo>
                  <a:pt x="2967966" y="4613934"/>
                  <a:pt x="2503914" y="4647408"/>
                  <a:pt x="2072827" y="4690594"/>
                </a:cubicBezTo>
                <a:cubicBezTo>
                  <a:pt x="1574275" y="4740679"/>
                  <a:pt x="1095913" y="4730457"/>
                  <a:pt x="645786" y="4468278"/>
                </a:cubicBezTo>
                <a:cubicBezTo>
                  <a:pt x="96898" y="4148602"/>
                  <a:pt x="6948" y="3691193"/>
                  <a:pt x="230030" y="3226886"/>
                </a:cubicBezTo>
                <a:cubicBezTo>
                  <a:pt x="355115" y="2966494"/>
                  <a:pt x="532585" y="2731274"/>
                  <a:pt x="685140" y="2483788"/>
                </a:cubicBezTo>
                <a:cubicBezTo>
                  <a:pt x="823511" y="2258535"/>
                  <a:pt x="819040" y="2018330"/>
                  <a:pt x="659586" y="1810196"/>
                </a:cubicBezTo>
                <a:cubicBezTo>
                  <a:pt x="490932" y="1590180"/>
                  <a:pt x="323046" y="1368121"/>
                  <a:pt x="135739" y="1164458"/>
                </a:cubicBezTo>
                <a:cubicBezTo>
                  <a:pt x="85183" y="1109502"/>
                  <a:pt x="40064" y="1053889"/>
                  <a:pt x="72" y="997841"/>
                </a:cubicBezTo>
                <a:lnTo>
                  <a:pt x="0" y="997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C753C4-FDC8-937B-F8F7-83899339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440" y="1114424"/>
            <a:ext cx="6481835" cy="177165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Pedagogical Practices</a:t>
            </a:r>
          </a:p>
        </p:txBody>
      </p:sp>
    </p:spTree>
    <p:extLst>
      <p:ext uri="{BB962C8B-B14F-4D97-AF65-F5344CB8AC3E}">
        <p14:creationId xmlns:p14="http://schemas.microsoft.com/office/powerpoint/2010/main" val="2096166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84E033-1124-C9C0-4167-429ADA4D3D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47" t="3940" r="19192" b="12559"/>
          <a:stretch/>
        </p:blipFill>
        <p:spPr>
          <a:xfrm rot="5400000">
            <a:off x="5306292" y="41565"/>
            <a:ext cx="3851566" cy="42949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4F9DC0-4052-3006-90E8-335311DBC7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09" t="8519" r="16970" b="-101"/>
          <a:stretch/>
        </p:blipFill>
        <p:spPr>
          <a:xfrm rot="5400000">
            <a:off x="609599" y="-304799"/>
            <a:ext cx="3574476" cy="471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633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1C851-7091-183C-C730-CA03E98F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Rely on course outcomes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F54CF-EA8F-E09A-C6E0-9EC4F0E01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799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E4D6F-E925-4BF3-56F2-A323A5BF6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Plan lessons effectively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4064B-73CA-FBF0-502C-0C23328A5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680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B6C42-9C60-926F-EC1E-88A522B55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Optimize class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39BF6-B45D-E7E6-CC2F-E6ACA6CB4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444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685AF-8083-0F84-B01A-8053D1CB5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Cultivate a positive learning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F6F18-9A15-837E-373F-59D00B483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307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C728D-2BB1-C1A1-6CEB-2192F4398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Evaluate learning effectively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5353B-5A39-509E-D675-B01F580E5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010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8D739-2E31-A366-08BB-195F299C4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Utilize homework strategically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0F1FB-A4BB-724F-CEFF-7D425CCDD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817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46A06-C781-843D-73A2-F587D6ABB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 Provide meaningful and timely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474B2-C39A-6B75-48D8-3A4046EAC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179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78AE1-E5DC-F695-DE3F-4DA7AF192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Exemplify professionalism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71A94-060A-29B9-BDD9-3161D4BF8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28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A2D18E-6CB1-855D-3456-D0D22BD5FA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53" t="-370" r="15960" b="5017"/>
          <a:stretch/>
        </p:blipFill>
        <p:spPr>
          <a:xfrm rot="5400000">
            <a:off x="5368634" y="2126669"/>
            <a:ext cx="4031676" cy="49045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719C15-A968-F8B0-C2FE-D30A9EFB7F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71" t="26297" r="29495" b="22794"/>
          <a:stretch/>
        </p:blipFill>
        <p:spPr>
          <a:xfrm rot="5400000">
            <a:off x="9199417" y="443348"/>
            <a:ext cx="2978729" cy="26185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7ED3C1-617E-FB70-0E7C-B598BFAC9F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29" t="5825" r="23030" b="8519"/>
          <a:stretch/>
        </p:blipFill>
        <p:spPr>
          <a:xfrm rot="5400000">
            <a:off x="637309" y="-83125"/>
            <a:ext cx="3713017" cy="440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40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ABB30F-CAD1-D037-72C1-F922B4B500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93" t="23411" r="24849" b="9865"/>
          <a:stretch/>
        </p:blipFill>
        <p:spPr>
          <a:xfrm rot="5400000">
            <a:off x="8331515" y="22775"/>
            <a:ext cx="3144981" cy="3431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A58449-DE7F-9AEA-731C-1BD529F8B1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62" t="11706" r="37980" b="11706"/>
          <a:stretch/>
        </p:blipFill>
        <p:spPr>
          <a:xfrm rot="5400000">
            <a:off x="4645861" y="2512265"/>
            <a:ext cx="3144981" cy="3939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6627E8-0F65-4174-B7C1-AC16FC7B18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879" t="3401" r="29697" b="12020"/>
          <a:stretch/>
        </p:blipFill>
        <p:spPr>
          <a:xfrm rot="5400000">
            <a:off x="496427" y="-720435"/>
            <a:ext cx="2909455" cy="435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182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FE8AD-1338-6550-EF70-07796E83B1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64" r="-3" b="-3"/>
          <a:stretch/>
        </p:blipFill>
        <p:spPr>
          <a:xfrm rot="5400000">
            <a:off x="-1168120" y="1532364"/>
            <a:ext cx="6514565" cy="37932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91875F-A8C4-D774-B23F-4A9C4E5690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43" r="-3" b="16311"/>
          <a:stretch/>
        </p:blipFill>
        <p:spPr>
          <a:xfrm rot="5400000">
            <a:off x="2838717" y="1517536"/>
            <a:ext cx="6514565" cy="38229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E93473-FF4C-E62F-74CB-BFB0B2E431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555" r="-3" b="5689"/>
          <a:stretch/>
        </p:blipFill>
        <p:spPr>
          <a:xfrm rot="5400000">
            <a:off x="6830253" y="1529495"/>
            <a:ext cx="6514565" cy="379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50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DD5602-8FE0-5392-3D07-7AD3C5D00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6"/>
          <a:stretch/>
        </p:blipFill>
        <p:spPr>
          <a:xfrm rot="5400000">
            <a:off x="-1168120" y="1532364"/>
            <a:ext cx="6514565" cy="3793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2FF8B0-7B30-2344-1D46-86309E002D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47" b="1"/>
          <a:stretch/>
        </p:blipFill>
        <p:spPr>
          <a:xfrm rot="5400000">
            <a:off x="2838717" y="1517536"/>
            <a:ext cx="6514565" cy="38229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6DD723-C8E5-DDEA-8F43-59AA1A0D57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094" r="-3" b="7150"/>
          <a:stretch/>
        </p:blipFill>
        <p:spPr>
          <a:xfrm rot="5400000">
            <a:off x="6830253" y="1529495"/>
            <a:ext cx="6514565" cy="379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8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78EDDD3-C548-48EF-B3CA-B290B1719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0D1938-6171-48D4-A603-672E70ACE0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14" r="-2" b="10337"/>
          <a:stretch/>
        </p:blipFill>
        <p:spPr>
          <a:xfrm rot="5400000">
            <a:off x="-1160931" y="1524195"/>
            <a:ext cx="6524936" cy="38096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D2D770-A265-3295-006F-2A6A0EB7F9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99" r="-2" b="11197"/>
          <a:stretch/>
        </p:blipFill>
        <p:spPr>
          <a:xfrm rot="5400000">
            <a:off x="2832838" y="1530192"/>
            <a:ext cx="6524936" cy="37976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4CB1D2-98CE-BB0B-4E6E-C6FD18D0CE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40" r="35952" b="2"/>
          <a:stretch/>
        </p:blipFill>
        <p:spPr>
          <a:xfrm rot="5400000">
            <a:off x="8514423" y="-164544"/>
            <a:ext cx="3160653" cy="38228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6E28A-B520-F429-50CE-5F6177EEC9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84" r="31236" b="2"/>
          <a:stretch/>
        </p:blipFill>
        <p:spPr>
          <a:xfrm rot="5400000">
            <a:off x="8502386" y="3187700"/>
            <a:ext cx="3184727" cy="382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35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146DD5-CC8A-F2C2-6056-83AB7B0C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493328" y="857250"/>
            <a:ext cx="6858000" cy="514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42613C-18FD-8185-90CC-2B3929501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921327" y="1499347"/>
            <a:ext cx="6858000" cy="385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57322"/>
      </p:ext>
    </p:extLst>
  </p:cSld>
  <p:clrMapOvr>
    <a:masterClrMapping/>
  </p:clrMapOvr>
</p:sld>
</file>

<file path=ppt/theme/theme1.xml><?xml version="1.0" encoding="utf-8"?>
<a:theme xmlns:a="http://schemas.openxmlformats.org/drawingml/2006/main" name="SplashVTI">
  <a:themeElements>
    <a:clrScheme name="BYU">
      <a:dk1>
        <a:srgbClr val="002E5D"/>
      </a:dk1>
      <a:lt1>
        <a:srgbClr val="FFFFFF"/>
      </a:lt1>
      <a:dk2>
        <a:srgbClr val="0057B8"/>
      </a:dk2>
      <a:lt2>
        <a:srgbClr val="FFFFFF"/>
      </a:lt2>
      <a:accent1>
        <a:srgbClr val="0071CE"/>
      </a:accent1>
      <a:accent2>
        <a:srgbClr val="BDD6E5"/>
      </a:accent2>
      <a:accent3>
        <a:srgbClr val="D14124"/>
      </a:accent3>
      <a:accent4>
        <a:srgbClr val="A73A64"/>
      </a:accent4>
      <a:accent5>
        <a:srgbClr val="00966C"/>
      </a:accent5>
      <a:accent6>
        <a:srgbClr val="A39382"/>
      </a:accent6>
      <a:hlink>
        <a:srgbClr val="6E7CA0"/>
      </a:hlink>
      <a:folHlink>
        <a:srgbClr val="BDD6E5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12449</TotalTime>
  <Words>462</Words>
  <Application>Microsoft Macintosh PowerPoint</Application>
  <PresentationFormat>Widescreen</PresentationFormat>
  <Paragraphs>62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AdvTT6071803a.B</vt:lpstr>
      <vt:lpstr>AdvTTa9c1b374</vt:lpstr>
      <vt:lpstr>Aptos</vt:lpstr>
      <vt:lpstr>Arial</vt:lpstr>
      <vt:lpstr>Avenir</vt:lpstr>
      <vt:lpstr>Avenir Next LT Pro</vt:lpstr>
      <vt:lpstr>Helvetica</vt:lpstr>
      <vt:lpstr>Posterama</vt:lpstr>
      <vt:lpstr>SplashVTI</vt:lpstr>
      <vt:lpstr>It’s Time to Maximize Interaction in the Classroom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Review Your Expectations</vt:lpstr>
      <vt:lpstr>What did you take away from the workshops?</vt:lpstr>
      <vt:lpstr>Now what?</vt:lpstr>
      <vt:lpstr>People often immerse themselves in dreams and fantasies about a desired future. Though such future fantasies are pleasant, they do not necessarily lead to the effort required to attain the desired future. </vt:lpstr>
      <vt:lpstr>Long ago in Burma . . .</vt:lpstr>
      <vt:lpstr>PowerPoint Presentation</vt:lpstr>
      <vt:lpstr>“Father, what should I do?”</vt:lpstr>
      <vt:lpstr>“Did you know that I know how to turn dirt into gold?”</vt:lpstr>
      <vt:lpstr>“There is a silver powder that grows on the back of banana Leaves. Collect two pounds of this silver.</vt:lpstr>
      <vt:lpstr>PowerPoint Presentation</vt:lpstr>
      <vt:lpstr>“Son, bring me some dirt. And bring me my daughter.”</vt:lpstr>
      <vt:lpstr>“Daughter, what did you do with the bananas?”</vt:lpstr>
      <vt:lpstr>PowerPoint Presentation</vt:lpstr>
      <vt:lpstr>You can’t turn dirt into Gold — you have to work for it.</vt:lpstr>
      <vt:lpstr>the ELC, your teachers, your classmates</vt:lpstr>
      <vt:lpstr>Learning is up to you. </vt:lpstr>
      <vt:lpstr>What is ONE thing you would like to do or change in the next two weeks?</vt:lpstr>
      <vt:lpstr>Examples</vt:lpstr>
      <vt:lpstr>Share with the person next to you.</vt:lpstr>
      <vt:lpstr>Pedagogical Practices</vt:lpstr>
      <vt:lpstr>1. Rely on course outcomes </vt:lpstr>
      <vt:lpstr>2. Plan lessons effectively</vt:lpstr>
      <vt:lpstr>3. Optimize class time</vt:lpstr>
      <vt:lpstr>4. Cultivate a positive learning environment</vt:lpstr>
      <vt:lpstr>5. Evaluate learning effectively</vt:lpstr>
      <vt:lpstr>6. Utilize homework strategically</vt:lpstr>
      <vt:lpstr>7. Provide meaningful and timely feedback</vt:lpstr>
      <vt:lpstr>8. Exemplify professionalism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in the Language Classroom: Now what?</dc:title>
  <dc:creator>Ben McMurry</dc:creator>
  <cp:lastModifiedBy>Ben McMurry</cp:lastModifiedBy>
  <cp:revision>15</cp:revision>
  <dcterms:created xsi:type="dcterms:W3CDTF">2023-04-10T16:46:12Z</dcterms:created>
  <dcterms:modified xsi:type="dcterms:W3CDTF">2024-05-16T08:35:34Z</dcterms:modified>
</cp:coreProperties>
</file>